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8" r:id="rId2"/>
    <p:sldId id="260" r:id="rId3"/>
    <p:sldId id="421" r:id="rId4"/>
    <p:sldId id="344" r:id="rId5"/>
    <p:sldId id="262" r:id="rId6"/>
    <p:sldId id="423" r:id="rId7"/>
    <p:sldId id="422" r:id="rId8"/>
    <p:sldId id="424" r:id="rId9"/>
    <p:sldId id="429" r:id="rId10"/>
    <p:sldId id="431" r:id="rId11"/>
    <p:sldId id="425" r:id="rId12"/>
    <p:sldId id="432" r:id="rId13"/>
    <p:sldId id="433" r:id="rId14"/>
    <p:sldId id="434" r:id="rId15"/>
    <p:sldId id="435" r:id="rId16"/>
    <p:sldId id="436" r:id="rId17"/>
    <p:sldId id="437" r:id="rId18"/>
    <p:sldId id="438" r:id="rId19"/>
    <p:sldId id="439" r:id="rId20"/>
    <p:sldId id="440" r:id="rId21"/>
    <p:sldId id="441" r:id="rId22"/>
    <p:sldId id="471" r:id="rId23"/>
    <p:sldId id="442" r:id="rId24"/>
    <p:sldId id="443" r:id="rId25"/>
    <p:sldId id="444" r:id="rId26"/>
    <p:sldId id="447" r:id="rId27"/>
    <p:sldId id="448" r:id="rId28"/>
    <p:sldId id="456" r:id="rId29"/>
    <p:sldId id="457" r:id="rId30"/>
    <p:sldId id="458" r:id="rId31"/>
    <p:sldId id="459" r:id="rId32"/>
    <p:sldId id="460" r:id="rId33"/>
    <p:sldId id="461" r:id="rId34"/>
    <p:sldId id="462" r:id="rId35"/>
    <p:sldId id="463" r:id="rId36"/>
    <p:sldId id="464" r:id="rId37"/>
    <p:sldId id="465" r:id="rId38"/>
    <p:sldId id="466" r:id="rId39"/>
    <p:sldId id="467" r:id="rId40"/>
    <p:sldId id="468" r:id="rId41"/>
    <p:sldId id="469" r:id="rId42"/>
    <p:sldId id="472" r:id="rId43"/>
    <p:sldId id="428" r:id="rId44"/>
    <p:sldId id="470" r:id="rId45"/>
    <p:sldId id="473" r:id="rId46"/>
    <p:sldId id="474" r:id="rId47"/>
    <p:sldId id="475" r:id="rId48"/>
    <p:sldId id="476" r:id="rId49"/>
    <p:sldId id="290" r:id="rId50"/>
    <p:sldId id="288" r:id="rId51"/>
    <p:sldId id="289" r:id="rId52"/>
  </p:sldIdLst>
  <p:sldSz cx="12188825"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258"/>
            <p14:sldId id="260"/>
            <p14:sldId id="421"/>
            <p14:sldId id="344"/>
            <p14:sldId id="262"/>
            <p14:sldId id="423"/>
            <p14:sldId id="422"/>
            <p14:sldId id="424"/>
            <p14:sldId id="429"/>
            <p14:sldId id="431"/>
            <p14:sldId id="425"/>
            <p14:sldId id="432"/>
            <p14:sldId id="433"/>
            <p14:sldId id="434"/>
            <p14:sldId id="435"/>
            <p14:sldId id="436"/>
            <p14:sldId id="437"/>
            <p14:sldId id="438"/>
            <p14:sldId id="439"/>
            <p14:sldId id="440"/>
            <p14:sldId id="441"/>
            <p14:sldId id="471"/>
            <p14:sldId id="442"/>
            <p14:sldId id="443"/>
            <p14:sldId id="444"/>
            <p14:sldId id="447"/>
            <p14:sldId id="448"/>
            <p14:sldId id="456"/>
            <p14:sldId id="457"/>
            <p14:sldId id="458"/>
            <p14:sldId id="459"/>
            <p14:sldId id="460"/>
            <p14:sldId id="461"/>
            <p14:sldId id="462"/>
            <p14:sldId id="463"/>
            <p14:sldId id="464"/>
            <p14:sldId id="465"/>
            <p14:sldId id="466"/>
            <p14:sldId id="467"/>
            <p14:sldId id="468"/>
            <p14:sldId id="469"/>
            <p14:sldId id="472"/>
            <p14:sldId id="428"/>
            <p14:sldId id="470"/>
            <p14:sldId id="473"/>
            <p14:sldId id="474"/>
            <p14:sldId id="475"/>
            <p14:sldId id="476"/>
            <p14:sldId id="290"/>
            <p14:sldId id="288"/>
            <p14:sldId id="289"/>
          </p14:sldIdLst>
        </p14:section>
        <p14:section name="Resources" id="{CD8381D1-5F0A-C446-B84F-524D84F3A30F}">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1" autoAdjust="0"/>
    <p:restoredTop sz="54785" autoAdjust="0"/>
  </p:normalViewPr>
  <p:slideViewPr>
    <p:cSldViewPr snapToGrid="0">
      <p:cViewPr varScale="1">
        <p:scale>
          <a:sx n="54" d="100"/>
          <a:sy n="54" d="100"/>
        </p:scale>
        <p:origin x="1936" y="19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tags" Target="tags/tag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11/13/17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https://player.vimeo.com/video/89542305</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dirty="0"/>
          </a:p>
        </p:txBody>
      </p:sp>
    </p:spTree>
    <p:extLst>
      <p:ext uri="{BB962C8B-B14F-4D97-AF65-F5344CB8AC3E}">
        <p14:creationId xmlns:p14="http://schemas.microsoft.com/office/powerpoint/2010/main" val="110405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11</a:t>
            </a:fld>
            <a:endParaRPr lang="uk-UA"/>
          </a:p>
        </p:txBody>
      </p:sp>
    </p:spTree>
    <p:extLst>
      <p:ext uri="{BB962C8B-B14F-4D97-AF65-F5344CB8AC3E}">
        <p14:creationId xmlns:p14="http://schemas.microsoft.com/office/powerpoint/2010/main" val="86717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https://www.youtube.com/watch?v=9sJUDx7iEJw&amp;t=21</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12</a:t>
            </a:fld>
            <a:endParaRPr lang="uk-UA" dirty="0"/>
          </a:p>
        </p:txBody>
      </p:sp>
    </p:spTree>
    <p:extLst>
      <p:ext uri="{BB962C8B-B14F-4D97-AF65-F5344CB8AC3E}">
        <p14:creationId xmlns:p14="http://schemas.microsoft.com/office/powerpoint/2010/main" val="2104405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https://www.youtube.com/watch?v=kCpjg50-nvc</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13</a:t>
            </a:fld>
            <a:endParaRPr lang="uk-UA" dirty="0"/>
          </a:p>
        </p:txBody>
      </p:sp>
    </p:spTree>
    <p:extLst>
      <p:ext uri="{BB962C8B-B14F-4D97-AF65-F5344CB8AC3E}">
        <p14:creationId xmlns:p14="http://schemas.microsoft.com/office/powerpoint/2010/main" val="14447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14</a:t>
            </a:fld>
            <a:endParaRPr lang="uk-UA" dirty="0"/>
          </a:p>
        </p:txBody>
      </p:sp>
    </p:spTree>
    <p:extLst>
      <p:ext uri="{BB962C8B-B14F-4D97-AF65-F5344CB8AC3E}">
        <p14:creationId xmlns:p14="http://schemas.microsoft.com/office/powerpoint/2010/main" val="143088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15</a:t>
            </a:fld>
            <a:endParaRPr lang="uk-UA" dirty="0"/>
          </a:p>
        </p:txBody>
      </p:sp>
    </p:spTree>
    <p:extLst>
      <p:ext uri="{BB962C8B-B14F-4D97-AF65-F5344CB8AC3E}">
        <p14:creationId xmlns:p14="http://schemas.microsoft.com/office/powerpoint/2010/main" val="130534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dirty="0"/>
          </a:p>
        </p:txBody>
      </p:sp>
    </p:spTree>
    <p:extLst>
      <p:ext uri="{BB962C8B-B14F-4D97-AF65-F5344CB8AC3E}">
        <p14:creationId xmlns:p14="http://schemas.microsoft.com/office/powerpoint/2010/main" val="15919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Proprietary programming languages</a:t>
            </a:r>
          </a:p>
          <a:p>
            <a:r>
              <a:rPr lang="en-US" dirty="0" smtClean="0"/>
              <a:t>Proprietary</a:t>
            </a:r>
            <a:r>
              <a:rPr lang="en-US" baseline="0" dirty="0" smtClean="0"/>
              <a:t> software</a:t>
            </a:r>
            <a:endParaRPr lang="en-US" dirty="0" smtClean="0"/>
          </a:p>
          <a:p>
            <a:r>
              <a:rPr lang="en-US" dirty="0" smtClean="0"/>
              <a:t>Skills</a:t>
            </a:r>
            <a:r>
              <a:rPr lang="en-US" baseline="0" dirty="0" smtClean="0"/>
              <a:t> not portable from job to job</a:t>
            </a:r>
          </a:p>
          <a:p>
            <a:r>
              <a:rPr lang="en-US" baseline="0" dirty="0" smtClean="0"/>
              <a:t>Difficult to build a “portfolio” of work</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17</a:t>
            </a:fld>
            <a:endParaRPr lang="uk-UA" dirty="0"/>
          </a:p>
        </p:txBody>
      </p:sp>
    </p:spTree>
    <p:extLst>
      <p:ext uri="{BB962C8B-B14F-4D97-AF65-F5344CB8AC3E}">
        <p14:creationId xmlns:p14="http://schemas.microsoft.com/office/powerpoint/2010/main" val="2033662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18</a:t>
            </a:fld>
            <a:endParaRPr lang="uk-UA" dirty="0"/>
          </a:p>
        </p:txBody>
      </p:sp>
    </p:spTree>
    <p:extLst>
      <p:ext uri="{BB962C8B-B14F-4D97-AF65-F5344CB8AC3E}">
        <p14:creationId xmlns:p14="http://schemas.microsoft.com/office/powerpoint/2010/main" val="769878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19</a:t>
            </a:fld>
            <a:endParaRPr lang="uk-UA"/>
          </a:p>
        </p:txBody>
      </p:sp>
    </p:spTree>
    <p:extLst>
      <p:ext uri="{BB962C8B-B14F-4D97-AF65-F5344CB8AC3E}">
        <p14:creationId xmlns:p14="http://schemas.microsoft.com/office/powerpoint/2010/main" val="34655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sz="1100" u="sng" kern="1200" dirty="0" smtClean="0">
                <a:latin typeface="+mn-lt"/>
                <a:ea typeface="+mn-ea"/>
                <a:cs typeface="+mn-cs"/>
                <a:hlinkClick r:id="rId4"/>
              </a:rPr>
              <a:t>http://my.oracle.com/site/fin/gfo/GlobalProcesses/RevRec/Policies/cnt2321729.pdf</a:t>
            </a:r>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kern="12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21</a:t>
            </a:fld>
            <a:endParaRPr lang="uk-UA" dirty="0"/>
          </a:p>
        </p:txBody>
      </p:sp>
    </p:spTree>
    <p:extLst>
      <p:ext uri="{BB962C8B-B14F-4D97-AF65-F5344CB8AC3E}">
        <p14:creationId xmlns:p14="http://schemas.microsoft.com/office/powerpoint/2010/main" val="151671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22</a:t>
            </a:fld>
            <a:endParaRPr lang="en-US" dirty="0"/>
          </a:p>
        </p:txBody>
      </p:sp>
    </p:spTree>
    <p:extLst>
      <p:ext uri="{BB962C8B-B14F-4D97-AF65-F5344CB8AC3E}">
        <p14:creationId xmlns:p14="http://schemas.microsoft.com/office/powerpoint/2010/main" val="938317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43</a:t>
            </a:fld>
            <a:endParaRPr lang="uk-UA" dirty="0"/>
          </a:p>
        </p:txBody>
      </p:sp>
    </p:spTree>
    <p:extLst>
      <p:ext uri="{BB962C8B-B14F-4D97-AF65-F5344CB8AC3E}">
        <p14:creationId xmlns:p14="http://schemas.microsoft.com/office/powerpoint/2010/main" val="77302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u="sng" dirty="0" smtClean="0">
                <a:hlinkClick r:id="rId4"/>
              </a:rPr>
              <a:t>http</a:t>
            </a:r>
            <a:r>
              <a:rPr lang="en-US" u="sng" dirty="0">
                <a:hlinkClick r:id="rId4"/>
              </a:rPr>
              <a:t>://</a:t>
            </a:r>
            <a:r>
              <a:rPr lang="en-US" u="sng" dirty="0" smtClean="0">
                <a:hlinkClick r:id="rId4"/>
              </a:rPr>
              <a:t>my.oracle.com/site/fin/gfo/GlobalProcesses/RevRec/Policies/cnt2321729.pdf</a:t>
            </a:r>
            <a:endParaRPr lang="en-US" u="sng" dirty="0" smtClean="0"/>
          </a:p>
          <a:p>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49</a:t>
            </a:fld>
            <a:endParaRPr lang="en-US" dirty="0"/>
          </a:p>
        </p:txBody>
      </p:sp>
    </p:spTree>
    <p:extLst>
      <p:ext uri="{BB962C8B-B14F-4D97-AF65-F5344CB8AC3E}">
        <p14:creationId xmlns:p14="http://schemas.microsoft.com/office/powerpoint/2010/main" val="47995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50</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Give </a:t>
            </a:r>
            <a:r>
              <a:rPr lang="en-US" smtClean="0"/>
              <a:t>Neil</a:t>
            </a:r>
            <a:r>
              <a:rPr lang="en-US" baseline="0" smtClean="0"/>
              <a:t> slide 3.</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3</a:t>
            </a:fld>
            <a:endParaRPr lang="en-US"/>
          </a:p>
        </p:txBody>
      </p:sp>
    </p:spTree>
    <p:extLst>
      <p:ext uri="{BB962C8B-B14F-4D97-AF65-F5344CB8AC3E}">
        <p14:creationId xmlns:p14="http://schemas.microsoft.com/office/powerpoint/2010/main" val="138747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167379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6</a:t>
            </a:fld>
            <a:endParaRPr lang="uk-UA" dirty="0"/>
          </a:p>
        </p:txBody>
      </p:sp>
    </p:spTree>
    <p:extLst>
      <p:ext uri="{BB962C8B-B14F-4D97-AF65-F5344CB8AC3E}">
        <p14:creationId xmlns:p14="http://schemas.microsoft.com/office/powerpoint/2010/main" val="159305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33467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142891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9</a:t>
            </a:fld>
            <a:endParaRPr lang="uk-UA" dirty="0"/>
          </a:p>
        </p:txBody>
      </p:sp>
    </p:spTree>
    <p:extLst>
      <p:ext uri="{BB962C8B-B14F-4D97-AF65-F5344CB8AC3E}">
        <p14:creationId xmlns:p14="http://schemas.microsoft.com/office/powerpoint/2010/main" val="176416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AA48509-BE30-7D4C-BE30-61081D33C8FE}" type="datetime1">
              <a:rPr lang="en-US" smtClean="0"/>
              <a:t>11/13/17</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DF848E7A-6045-4940-AF28-C0215A2941C1}" type="datetime1">
              <a:rPr lang="en-US" smtClean="0"/>
              <a:t>11/13/17</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7E7740-0E94-3442-A577-21F5F2F71DAB}"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137A81-2751-9B42-B9EC-BAC8F4D0978D}"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4450EE6-9DA9-BB45-9FC2-B971708D7B55}"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2B585942-FEDF-E34A-8B06-6BF839D141E2}"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4EEDF7F-37A4-1947-99E9-2F94D5B3D4EE}"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8D749EC-5545-8748-A485-03BC2403731A}"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5FB13BA-EAD0-5E49-ABF9-4973F3C74E1D}"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16AD1E-D841-0847-986C-29444CE9443C}"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AECD58-E27F-8445-8285-87F064C704C2}"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E1287CE2-BC2D-6B40-AC80-C3C0447B6F98}" type="datetime1">
              <a:rPr lang="en-US" smtClean="0"/>
              <a:t>11/13/17</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D945250-C1F1-0D49-89D3-E7243449E16A}" type="datetime1">
              <a:rPr lang="en-US" smtClean="0"/>
              <a:t>11/13/17</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49EF28-5DA1-B34A-99EA-F1F67691AB65}" type="datetime1">
              <a:rPr lang="en-US" smtClean="0"/>
              <a:t>11/13/17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A7D638-4BC8-274B-A543-92A38EC1ED7B}" type="datetime1">
              <a:rPr lang="en-US" smtClean="0"/>
              <a:t>11/13/17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6BA6-4FA4-FD4B-B67F-101E00383C9C}"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17053-7C10-3E4C-B217-A333757F9537}"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869CE-6447-DD4E-B2BF-15842F8189A9}"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6575-1325-7C41-A738-33DB28250FC8}"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02076-7630-7940-9709-175BEC8F980A}"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AD986170-8930-2242-A21D-82F58B3DFADF}"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C588FF1C-CF6C-7344-9DDA-5A829991ACC8}"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71DEE69E-4F7F-0B42-A15A-7389C5458232}" type="datetime1">
              <a:rPr lang="en-US" smtClean="0"/>
              <a:t>11/13/17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9C5F2567-5372-A643-8253-D79FFF2D83C9}"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A2A366E3-37B7-7742-9F84-277C84A7DBD8}"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352FFB6-A053-D54D-B72F-76BC727181A1}" type="datetime1">
              <a:rPr lang="en-US" smtClean="0"/>
              <a:t>11/13/17</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7885E-4766-BF4F-9AF1-4F1502FF7723}"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ADF7C-6BE4-ED4C-948B-86AE5319FB2C}"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5A442E1-F7D5-E24E-8898-C8BE24B822AA}"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292C99-C47B-974D-BD7D-8834E1BA83A0}"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BE8BF6B-A357-074B-8424-2CBAF4A63210}"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4418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FEE9A6E-2117-0A4F-AAEE-BD25ED175C40}" type="datetime1">
              <a:rPr lang="en-US" smtClean="0"/>
              <a:t>11/13/17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
        <p:nvSpPr>
          <p:cNvPr id="87" name="PlaceHolder 2"/>
          <p:cNvSpPr>
            <a:spLocks noGrp="1"/>
          </p:cNvSpPr>
          <p:nvPr>
            <p:ph type="body"/>
          </p:nvPr>
        </p:nvSpPr>
        <p:spPr>
          <a:xfrm>
            <a:off x="609839"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
        <p:nvSpPr>
          <p:cNvPr id="88" name="PlaceHolder 3"/>
          <p:cNvSpPr>
            <a:spLocks noGrp="1"/>
          </p:cNvSpPr>
          <p:nvPr>
            <p:ph type="body"/>
          </p:nvPr>
        </p:nvSpPr>
        <p:spPr>
          <a:xfrm>
            <a:off x="6230715"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0101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Tree>
    <p:extLst>
      <p:ext uri="{BB962C8B-B14F-4D97-AF65-F5344CB8AC3E}">
        <p14:creationId xmlns:p14="http://schemas.microsoft.com/office/powerpoint/2010/main" val="91019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36532CB1-753C-EF46-A819-F81863D55B7E}" type="datetime1">
              <a:rPr lang="en-US" smtClean="0"/>
              <a:t>11/13/17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EF994CF-4DD7-ED49-9C35-8DCAA1FEB25D}"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97B481A-D015-BE48-A5B2-9ED04468D7A5}"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DB164247-CA25-CC45-8583-AC91D07F9FC7}"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F9F0B-F913-6E41-94A0-6CCD12D776AE}"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EE58943-46C3-1044-83A0-3D35D53A4B83}" type="datetime1">
              <a:rPr lang="en-US" smtClean="0"/>
              <a:t>11/13/17</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 id="2147483697" r:id="rId40"/>
    <p:sldLayoutId id="2147483698"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27.jpeg"/><Relationship Id="rId5" Type="http://schemas.openxmlformats.org/officeDocument/2006/relationships/image" Target="../media/image28.tiff"/><Relationship Id="rId6" Type="http://schemas.openxmlformats.org/officeDocument/2006/relationships/image" Target="../media/image29.jpeg"/><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tiff"/></Relationships>
</file>

<file path=ppt/slides/_rels/slide47.xml.rels><?xml version="1.0" encoding="UTF-8" standalone="yes"?>
<Relationships xmlns="http://schemas.openxmlformats.org/package/2006/relationships"><Relationship Id="rId3" Type="http://schemas.openxmlformats.org/officeDocument/2006/relationships/hyperlink" Target="http://battleofthesomme.info/" TargetMode="External"/><Relationship Id="rId4" Type="http://schemas.openxmlformats.org/officeDocument/2006/relationships/hyperlink" Target="https://guides.github.com/features/pages/" TargetMode="External"/><Relationship Id="rId5" Type="http://schemas.openxmlformats.org/officeDocument/2006/relationships/image" Target="../media/image43.tiff"/><Relationship Id="rId1" Type="http://schemas.openxmlformats.org/officeDocument/2006/relationships/slideLayout" Target="../slideLayouts/slideLayout6.xml"/><Relationship Id="rId2" Type="http://schemas.openxmlformats.org/officeDocument/2006/relationships/hyperlink" Target="http://ridingthecres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ducation.github.com/pack" TargetMode="Externa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3" Type="http://schemas.openxmlformats.org/officeDocument/2006/relationships/hyperlink" Target="https://academy.oracle.com/en/oa-web-overview.html" TargetMode="External"/><Relationship Id="rId4" Type="http://schemas.openxmlformats.org/officeDocument/2006/relationships/image" Target="../media/image14.jp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racle_sxswedu" TargetMode="External"/><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116289"/>
            <a:ext cx="9601200" cy="1470025"/>
          </a:xfrm>
        </p:spPr>
        <p:txBody>
          <a:bodyPr/>
          <a:lstStyle/>
          <a:p>
            <a:r>
              <a:rPr lang="en-US" dirty="0" smtClean="0"/>
              <a:t>Seminole County Teach-In 2017</a:t>
            </a:r>
            <a:endParaRPr lang="en-US" dirty="0"/>
          </a:p>
        </p:txBody>
      </p:sp>
      <p:sp>
        <p:nvSpPr>
          <p:cNvPr id="6" name="Text Placeholder 5"/>
          <p:cNvSpPr>
            <a:spLocks noGrp="1"/>
          </p:cNvSpPr>
          <p:nvPr>
            <p:ph type="body" sz="quarter" idx="14"/>
          </p:nvPr>
        </p:nvSpPr>
        <p:spPr/>
        <p:txBody>
          <a:bodyPr/>
          <a:lstStyle/>
          <a:p>
            <a:r>
              <a:rPr lang="en-US" dirty="0" smtClean="0"/>
              <a:t>Ed Burns</a:t>
            </a:r>
          </a:p>
          <a:p>
            <a:r>
              <a:rPr lang="en-US" dirty="0" smtClean="0"/>
              <a:t>Consulting Member of Technical Staff</a:t>
            </a:r>
          </a:p>
          <a:p>
            <a:r>
              <a:rPr lang="en-US" dirty="0" smtClean="0"/>
              <a:t>Java EE Standards and Cloud Technologies</a:t>
            </a:r>
          </a:p>
          <a:p>
            <a:r>
              <a:rPr lang="en-US" dirty="0" smtClean="0"/>
              <a:t>November, 2017</a:t>
            </a:r>
            <a:endParaRPr lang="en-US" dirty="0"/>
          </a:p>
        </p:txBody>
      </p:sp>
      <p:sp>
        <p:nvSpPr>
          <p:cNvPr id="3" name="Subtitle 2"/>
          <p:cNvSpPr>
            <a:spLocks noGrp="1"/>
          </p:cNvSpPr>
          <p:nvPr>
            <p:ph type="body" sz="quarter" idx="15"/>
          </p:nvPr>
        </p:nvSpPr>
        <p:spPr>
          <a:xfrm>
            <a:off x="531762" y="2662514"/>
            <a:ext cx="9601200" cy="914400"/>
          </a:xfrm>
        </p:spPr>
        <p:txBody>
          <a:bodyPr/>
          <a:lstStyle/>
          <a:p>
            <a:r>
              <a:rPr lang="en-US" dirty="0" smtClean="0"/>
              <a:t>The Importance of GitHub to Your Software Professional Career</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1</a:t>
            </a:fld>
            <a:endParaRPr lang="uk-UA"/>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4681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24001"/>
            <a:ext cx="5719085" cy="4419600"/>
          </a:xfrm>
        </p:spPr>
        <p:txBody>
          <a:bodyPr/>
          <a:lstStyle/>
          <a:p>
            <a:r>
              <a:rPr lang="en-US" sz="2400" dirty="0" smtClean="0"/>
              <a:t>Took Open Source Software to the big time, starting in 2008</a:t>
            </a:r>
          </a:p>
          <a:p>
            <a:r>
              <a:rPr lang="en-US" sz="2400" dirty="0" smtClean="0"/>
              <a:t>What is Open Source Software?</a:t>
            </a:r>
          </a:p>
          <a:p>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uk-UA" smtClean="0"/>
              <a:t>11</a:t>
            </a:fld>
            <a:endParaRPr lang="uk-UA"/>
          </a:p>
        </p:txBody>
      </p:sp>
      <p:sp>
        <p:nvSpPr>
          <p:cNvPr id="5" name="Title 4"/>
          <p:cNvSpPr>
            <a:spLocks noGrp="1"/>
          </p:cNvSpPr>
          <p:nvPr>
            <p:ph type="title"/>
          </p:nvPr>
        </p:nvSpPr>
        <p:spPr/>
        <p:txBody>
          <a:bodyPr/>
          <a:lstStyle/>
          <a:p>
            <a:r>
              <a:rPr lang="en-US" dirty="0" smtClean="0"/>
              <a:t>Introducing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8602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22969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First Came Free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14</a:t>
            </a:fld>
            <a:endParaRPr lang="uk-UA"/>
          </a:p>
        </p:txBody>
      </p:sp>
      <p:pic>
        <p:nvPicPr>
          <p:cNvPr id="1026" name="Picture 2" descr="ttp://www.azquotes.com/picture-quotes/quote-free-software-is-a-matter-of-liberty-not-price-to-understan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125" y="1524001"/>
            <a:ext cx="8531245" cy="401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8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Then Came Open Source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15</a:t>
            </a:fld>
            <a:endParaRPr lang="uk-UA"/>
          </a:p>
        </p:txBody>
      </p:sp>
      <p:pic>
        <p:nvPicPr>
          <p:cNvPr id="2052" name="Picture 4" descr="ttps://www.servercake.blog/wp-content/uploads/2017/06/Open-Source-Initiative-1024x76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1812" y="1469037"/>
            <a:ext cx="5931702" cy="4452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apache software foundat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6126" y="1469037"/>
            <a:ext cx="40862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redha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06126" y="3247101"/>
            <a:ext cx="4211053" cy="13574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e result for linux foundatio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06126" y="4196092"/>
            <a:ext cx="3810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ge result for eclipse foundati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36217" y="378670"/>
            <a:ext cx="3826042" cy="89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Difference?</a:t>
            </a:r>
            <a:endParaRPr lang="en-US" dirty="0"/>
          </a:p>
        </p:txBody>
      </p:sp>
      <p:sp>
        <p:nvSpPr>
          <p:cNvPr id="4" name="Content Placeholder 3"/>
          <p:cNvSpPr>
            <a:spLocks noGrp="1"/>
          </p:cNvSpPr>
          <p:nvPr>
            <p:ph idx="1"/>
          </p:nvPr>
        </p:nvSpPr>
        <p:spPr/>
        <p:txBody>
          <a:bodyPr/>
          <a:lstStyle/>
          <a:p>
            <a:r>
              <a:rPr lang="en-US" dirty="0" smtClean="0"/>
              <a:t>The difference is a matter of liberty and legality</a:t>
            </a:r>
          </a:p>
          <a:p>
            <a:r>
              <a:rPr lang="en-US" dirty="0" smtClean="0"/>
              <a:t>Both give everyone access to the source code</a:t>
            </a:r>
            <a:endParaRPr lang="en-US" dirty="0"/>
          </a:p>
          <a:p>
            <a:r>
              <a:rPr lang="en-US" dirty="0" smtClean="0"/>
              <a:t>Free Software </a:t>
            </a:r>
          </a:p>
          <a:p>
            <a:pPr lvl="1"/>
            <a:r>
              <a:rPr lang="en-US" dirty="0" smtClean="0"/>
              <a:t>grants everyone the right to freely modify, enhance, and the </a:t>
            </a:r>
            <a:r>
              <a:rPr lang="en-US" b="1" dirty="0" smtClean="0"/>
              <a:t>obligation</a:t>
            </a:r>
            <a:r>
              <a:rPr lang="en-US" dirty="0" smtClean="0"/>
              <a:t> to share those enhancements with everyone</a:t>
            </a:r>
          </a:p>
          <a:p>
            <a:r>
              <a:rPr lang="en-US" dirty="0" smtClean="0"/>
              <a:t>Open Source Software </a:t>
            </a:r>
          </a:p>
          <a:p>
            <a:pPr lvl="1"/>
            <a:r>
              <a:rPr lang="en-US" dirty="0" smtClean="0"/>
              <a:t>does not require any sort of legal freedom</a:t>
            </a:r>
          </a:p>
          <a:p>
            <a:pPr lvl="2"/>
            <a:r>
              <a:rPr lang="en-US" dirty="0" smtClean="0"/>
              <a:t>Yes, you can see the source code</a:t>
            </a:r>
          </a:p>
          <a:p>
            <a:pPr lvl="2"/>
            <a:r>
              <a:rPr lang="en-US" dirty="0" smtClean="0"/>
              <a:t>But you may not be able to do anything with it</a:t>
            </a:r>
          </a:p>
          <a:p>
            <a:r>
              <a:rPr lang="en-US" dirty="0" smtClean="0"/>
              <a:t>Open Source Software can also be Free Software, but the converse is usually not true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16</a:t>
            </a:fld>
            <a:endParaRPr lang="uk-UA"/>
          </a:p>
        </p:txBody>
      </p:sp>
    </p:spTree>
    <p:extLst>
      <p:ext uri="{BB962C8B-B14F-4D97-AF65-F5344CB8AC3E}">
        <p14:creationId xmlns:p14="http://schemas.microsoft.com/office/powerpoint/2010/main" val="10539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Before Open Source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919413" y="1949450"/>
            <a:ext cx="6350000" cy="3568700"/>
          </a:xfrm>
        </p:spPr>
      </p:pic>
      <p:sp>
        <p:nvSpPr>
          <p:cNvPr id="4" name="Slide Number Placeholder 3"/>
          <p:cNvSpPr>
            <a:spLocks noGrp="1"/>
          </p:cNvSpPr>
          <p:nvPr>
            <p:ph type="sldNum" sz="quarter" idx="12"/>
          </p:nvPr>
        </p:nvSpPr>
        <p:spPr/>
        <p:txBody>
          <a:bodyPr/>
          <a:lstStyle/>
          <a:p>
            <a:fld id="{C51EAA63-D034-42AE-91FA-B13B9518C7BE}" type="slidenum">
              <a:rPr lang="uk-UA" smtClean="0"/>
              <a:t>17</a:t>
            </a:fld>
            <a:endParaRPr lang="uk-UA"/>
          </a:p>
        </p:txBody>
      </p:sp>
    </p:spTree>
    <p:extLst>
      <p:ext uri="{BB962C8B-B14F-4D97-AF65-F5344CB8AC3E}">
        <p14:creationId xmlns:p14="http://schemas.microsoft.com/office/powerpoint/2010/main" val="3273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tps://images-na.ssl-images-amazon.com/images/M/MV5BMjEyNDc2MDMyNV5BMl5BanBnXkFtZTcwNDU0MTUzNA@@._V1_SY1"/>
          <p:cNvPicPr>
            <a:picLocks noGrp="1" noChangeAspect="1" noChangeArrowheads="1"/>
          </p:cNvPicPr>
          <p:nvPr>
            <p:ph sz="half" idx="1"/>
          </p:nvPr>
        </p:nvPicPr>
        <p:blipFill>
          <a:blip r:embed="rId3" cstate="screen">
            <a:extLst>
              <a:ext uri="{28A0092B-C50C-407E-A947-70E740481C1C}">
                <a14:useLocalDpi xmlns:a14="http://schemas.microsoft.com/office/drawing/2010/main"/>
              </a:ext>
            </a:extLst>
          </a:blip>
          <a:stretch>
            <a:fillRect/>
          </a:stretch>
        </p:blipFill>
        <p:spPr bwMode="auto">
          <a:xfrm>
            <a:off x="531813" y="1580058"/>
            <a:ext cx="5410200" cy="430748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sz="half" idx="2"/>
          </p:nvPr>
        </p:nvSpPr>
        <p:spPr/>
        <p:txBody>
          <a:bodyPr/>
          <a:lstStyle/>
          <a:p>
            <a:r>
              <a:rPr lang="en-US" dirty="0"/>
              <a:t>Your portfolio is out there for all to see</a:t>
            </a:r>
          </a:p>
          <a:p>
            <a:r>
              <a:rPr lang="en-US" dirty="0"/>
              <a:t>You can take your code with you to your next job, if you want</a:t>
            </a:r>
          </a:p>
          <a:p>
            <a:r>
              <a:rPr lang="en-US" dirty="0"/>
              <a:t>You can build a name for yourself outside of your company</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18</a:t>
            </a:fld>
            <a:endParaRPr lang="uk-UA"/>
          </a:p>
        </p:txBody>
      </p:sp>
      <p:sp>
        <p:nvSpPr>
          <p:cNvPr id="2" name="Title 1"/>
          <p:cNvSpPr>
            <a:spLocks noGrp="1"/>
          </p:cNvSpPr>
          <p:nvPr>
            <p:ph type="title"/>
          </p:nvPr>
        </p:nvSpPr>
        <p:spPr/>
        <p:txBody>
          <a:bodyPr/>
          <a:lstStyle/>
          <a:p>
            <a:r>
              <a:rPr lang="en-US" dirty="0" smtClean="0"/>
              <a:t>Life After Open Source</a:t>
            </a:r>
            <a:endParaRPr lang="en-US" dirty="0"/>
          </a:p>
        </p:txBody>
      </p:sp>
    </p:spTree>
    <p:extLst>
      <p:ext uri="{BB962C8B-B14F-4D97-AF65-F5344CB8AC3E}">
        <p14:creationId xmlns:p14="http://schemas.microsoft.com/office/powerpoint/2010/main" val="164167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t>19</a:t>
            </a:fld>
            <a:endParaRPr lang="uk-UA"/>
          </a:p>
        </p:txBody>
      </p:sp>
      <p:sp>
        <p:nvSpPr>
          <p:cNvPr id="5" name="Title 4"/>
          <p:cNvSpPr>
            <a:spLocks noGrp="1"/>
          </p:cNvSpPr>
          <p:nvPr>
            <p:ph type="title"/>
          </p:nvPr>
        </p:nvSpPr>
        <p:spPr/>
        <p:txBody>
          <a:bodyPr/>
          <a:lstStyle/>
          <a:p>
            <a:r>
              <a:rPr lang="en-US" dirty="0" smtClean="0"/>
              <a:t>Back To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age result for sourceforge"/>
          <p:cNvPicPr>
            <a:picLocks noGrp="1" noChangeAspect="1" noChangeArrowheads="1"/>
          </p:cNvPicPr>
          <p:nvPr>
            <p:ph sz="half" idx="1"/>
          </p:nvPr>
        </p:nvPicPr>
        <p:blipFill>
          <a:blip r:embed="rId4">
            <a:extLst>
              <a:ext uri="{28A0092B-C50C-407E-A947-70E740481C1C}">
                <a14:useLocalDpi xmlns:a14="http://schemas.microsoft.com/office/drawing/2010/main"/>
              </a:ext>
            </a:extLst>
          </a:blip>
          <a:srcRect/>
          <a:stretch>
            <a:fillRect/>
          </a:stretch>
        </p:blipFill>
        <p:spPr bwMode="auto">
          <a:xfrm>
            <a:off x="582612" y="1352403"/>
            <a:ext cx="37719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82612" y="1411705"/>
            <a:ext cx="3479800" cy="457200"/>
          </a:xfrm>
          <a:prstGeom prst="rect">
            <a:avLst/>
          </a:prstGeom>
        </p:spPr>
      </p:pic>
      <p:pic>
        <p:nvPicPr>
          <p:cNvPr id="5126" name="Picture 6" descr="mage result for google cod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63" y="3605964"/>
            <a:ext cx="52006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5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2</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t>20</a:t>
            </a:fld>
            <a:endParaRPr lang="uk-UA"/>
          </a:p>
        </p:txBody>
      </p:sp>
      <p:pic>
        <p:nvPicPr>
          <p:cNvPr id="6148" name="Picture 4" descr="he Baracktoca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1643" y="240632"/>
            <a:ext cx="6007768" cy="600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8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Content Placeholder 2"/>
          <p:cNvSpPr>
            <a:spLocks noGrp="1"/>
          </p:cNvSpPr>
          <p:nvPr>
            <p:ph idx="1"/>
          </p:nvPr>
        </p:nvSpPr>
        <p:spPr/>
        <p:txBody>
          <a:bodyPr/>
          <a:lstStyle/>
          <a:p>
            <a:r>
              <a:rPr lang="en-US" dirty="0" smtClean="0"/>
              <a:t>Coins the term ”Social Coding”</a:t>
            </a:r>
          </a:p>
          <a:p>
            <a:r>
              <a:rPr lang="en-US" dirty="0" smtClean="0"/>
              <a:t>Still other players	 exist</a:t>
            </a:r>
          </a:p>
          <a:p>
            <a:pPr lvl="1"/>
            <a:r>
              <a:rPr lang="en-US" dirty="0" err="1" smtClean="0"/>
              <a:t>GitLab</a:t>
            </a:r>
            <a:endParaRPr lang="en-US" dirty="0" smtClean="0"/>
          </a:p>
          <a:p>
            <a:pPr lvl="1"/>
            <a:r>
              <a:rPr lang="en-US" dirty="0" err="1" smtClean="0"/>
              <a:t>BitBucket</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21</a:t>
            </a:fld>
            <a:endParaRPr lang="uk-UA"/>
          </a:p>
        </p:txBody>
      </p:sp>
    </p:spTree>
    <p:extLst>
      <p:ext uri="{BB962C8B-B14F-4D97-AF65-F5344CB8AC3E}">
        <p14:creationId xmlns:p14="http://schemas.microsoft.com/office/powerpoint/2010/main" val="110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154176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is packaging around </a:t>
            </a:r>
            <a:r>
              <a:rPr lang="en-US" dirty="0" err="1" smtClean="0"/>
              <a:t>Git</a:t>
            </a:r>
            <a:endParaRPr lang="en-US" dirty="0"/>
          </a:p>
        </p:txBody>
      </p:sp>
      <p:sp>
        <p:nvSpPr>
          <p:cNvPr id="3" name="Content Placeholder 2"/>
          <p:cNvSpPr>
            <a:spLocks noGrp="1"/>
          </p:cNvSpPr>
          <p:nvPr>
            <p:ph idx="1"/>
          </p:nvPr>
        </p:nvSpPr>
        <p:spPr/>
        <p:txBody>
          <a:bodyPr/>
          <a:lstStyle/>
          <a:p>
            <a:r>
              <a:rPr lang="en-US" dirty="0" smtClean="0"/>
              <a:t>Lots of other goodies as well, but </a:t>
            </a:r>
            <a:r>
              <a:rPr lang="en-US" dirty="0" err="1" smtClean="0"/>
              <a:t>git</a:t>
            </a:r>
            <a:r>
              <a:rPr lang="en-US" dirty="0" smtClean="0"/>
              <a:t> is the heart of it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23</a:t>
            </a:fld>
            <a:endParaRPr lang="uk-UA"/>
          </a:p>
        </p:txBody>
      </p:sp>
      <p:pic>
        <p:nvPicPr>
          <p:cNvPr id="7170" name="Picture 2" descr="mage result for packag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71011" y="2252663"/>
            <a:ext cx="52768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e Jenktoca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8761612">
            <a:off x="6020277" y="2973892"/>
            <a:ext cx="852089" cy="7494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git sc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0326" y="2949826"/>
            <a:ext cx="1134456" cy="113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7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p>
        </p:txBody>
      </p:sp>
      <p:sp>
        <p:nvSpPr>
          <p:cNvPr id="119" name="TextShape 2"/>
          <p:cNvSpPr txBox="1"/>
          <p:nvPr/>
        </p:nvSpPr>
        <p:spPr>
          <a:xfrm>
            <a:off x="2194045" y="1906607"/>
            <a:ext cx="7809312" cy="4239079"/>
          </a:xfrm>
          <a:prstGeom prst="rect">
            <a:avLst/>
          </a:prstGeom>
          <a:noFill/>
          <a:ln>
            <a:noFill/>
          </a:ln>
        </p:spPr>
        <p:txBody>
          <a:bodyPr lIns="0" tIns="0" rIns="0" bIns="0"/>
          <a:lstStyle/>
          <a:p>
            <a:r>
              <a:rPr lang="en-US" sz="2540" spc="-1">
                <a:solidFill>
                  <a:srgbClr val="000000"/>
                </a:solidFill>
                <a:uFill>
                  <a:solidFill>
                    <a:srgbClr val="FFFFFF"/>
                  </a:solidFill>
                </a:uFill>
                <a:latin typeface="Arial"/>
              </a:rPr>
              <a:t>SCM stands for </a:t>
            </a:r>
            <a:r>
              <a:rPr lang="en-US" sz="2540" b="1" spc="-1">
                <a:solidFill>
                  <a:srgbClr val="000000"/>
                </a:solidFill>
                <a:uFill>
                  <a:solidFill>
                    <a:srgbClr val="FFFFFF"/>
                  </a:solidFill>
                </a:uFill>
                <a:latin typeface="Arial"/>
              </a:rPr>
              <a:t>Source Code Management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Checkin</a:t>
            </a:r>
            <a:r>
              <a:rPr lang="en-US" sz="2540" spc="-1">
                <a:solidFill>
                  <a:srgbClr val="000000"/>
                </a:solidFill>
                <a:uFill>
                  <a:solidFill>
                    <a:srgbClr val="FFFFFF"/>
                  </a:solidFill>
                </a:uFill>
                <a:latin typeface="Arial"/>
              </a:rPr>
              <a:t>: organized common access to sources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History</a:t>
            </a:r>
            <a:r>
              <a:rPr lang="en-US" sz="2540" spc="-1">
                <a:solidFill>
                  <a:srgbClr val="000000"/>
                </a:solidFill>
                <a:uFill>
                  <a:solidFill>
                    <a:srgbClr val="FFFFFF"/>
                  </a:solidFill>
                </a:uFill>
                <a:latin typeface="Arial"/>
              </a:rPr>
              <a:t>: who did commit which code at what time. This creates the full history of all the source code.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Versioning</a:t>
            </a:r>
            <a:r>
              <a:rPr lang="en-US" sz="2540" spc="-1">
                <a:solidFill>
                  <a:srgbClr val="000000"/>
                </a:solidFill>
                <a:uFill>
                  <a:solidFill>
                    <a:srgbClr val="FFFFFF"/>
                  </a:solidFill>
                </a:uFill>
                <a:latin typeface="Arial"/>
                <a:ea typeface="SimSun"/>
              </a:rPr>
              <a:t>: reconstruct an exact original state at a later time</a:t>
            </a:r>
            <a:endParaRPr lang="en-US" sz="1397" spc="-1">
              <a:solidFill>
                <a:srgbClr val="000000"/>
              </a:solidFill>
              <a:uFill>
                <a:solidFill>
                  <a:srgbClr val="FFFFFF"/>
                </a:solidFill>
              </a:uFill>
              <a:latin typeface="Arial"/>
            </a:endParaRPr>
          </a:p>
        </p:txBody>
      </p:sp>
      <p:sp>
        <p:nvSpPr>
          <p:cNvPr id="2" name="TextBox 1"/>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79178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r>
              <a:rPr lang="en-US" sz="1814" spc="-1">
                <a:solidFill>
                  <a:srgbClr val="FF6633"/>
                </a:solidFill>
                <a:uFill>
                  <a:solidFill>
                    <a:srgbClr val="FFFFFF"/>
                  </a:solidFill>
                </a:uFill>
                <a:latin typeface="Arial"/>
              </a:rPr>
              <a:t>(cntd)</a:t>
            </a:r>
            <a:endParaRPr lang="en-US" sz="2177" spc="-1">
              <a:solidFill>
                <a:srgbClr val="FF6633"/>
              </a:solidFill>
              <a:uFill>
                <a:solidFill>
                  <a:srgbClr val="FFFFFF"/>
                </a:solidFill>
              </a:uFill>
              <a:latin typeface="Arial"/>
            </a:endParaRPr>
          </a:p>
        </p:txBody>
      </p:sp>
      <p:sp>
        <p:nvSpPr>
          <p:cNvPr id="12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Branches</a:t>
            </a:r>
            <a:r>
              <a:rPr lang="en-US" sz="2540" spc="-1">
                <a:solidFill>
                  <a:srgbClr val="000000"/>
                </a:solidFill>
                <a:uFill>
                  <a:solidFill>
                    <a:srgbClr val="FFFFFF"/>
                  </a:solidFill>
                </a:uFill>
                <a:latin typeface="Arial"/>
                <a:ea typeface="SimSun"/>
              </a:rPr>
              <a:t>: Maintaining multiple versions of the sources. E.g. feature branches and maintainance branches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Tagging</a:t>
            </a:r>
            <a:r>
              <a:rPr lang="en-US" sz="2540" spc="-1">
                <a:solidFill>
                  <a:srgbClr val="000000"/>
                </a:solidFill>
                <a:uFill>
                  <a:solidFill>
                    <a:srgbClr val="FFFFFF"/>
                  </a:solidFill>
                </a:uFill>
                <a:latin typeface="Arial"/>
              </a:rPr>
              <a:t>: 'freeze' a state and give it a special 'name'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Comments</a:t>
            </a:r>
            <a:r>
              <a:rPr lang="en-US" sz="2540" spc="-1">
                <a:solidFill>
                  <a:srgbClr val="000000"/>
                </a:solidFill>
                <a:uFill>
                  <a:solidFill>
                    <a:srgbClr val="FFFFFF"/>
                  </a:solidFill>
                </a:uFill>
                <a:latin typeface="Arial"/>
              </a:rPr>
              <a:t>: each change can have a comment which describes the reason for the change.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Annotations</a:t>
            </a:r>
            <a:r>
              <a:rPr lang="en-US" sz="2540" spc="-1">
                <a:solidFill>
                  <a:srgbClr val="000000"/>
                </a:solidFill>
                <a:uFill>
                  <a:solidFill>
                    <a:srgbClr val="FFFFFF"/>
                  </a:solidFill>
                </a:uFill>
                <a:latin typeface="Arial"/>
              </a:rPr>
              <a:t>: who change which line in a file?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33376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2194045" y="544745"/>
            <a:ext cx="7809312" cy="1063689"/>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general SCM categories</a:t>
            </a:r>
            <a:endParaRPr lang="en-US" sz="2177" spc="-1">
              <a:solidFill>
                <a:srgbClr val="FF6633"/>
              </a:solidFill>
              <a:uFill>
                <a:solidFill>
                  <a:srgbClr val="FFFFFF"/>
                </a:solidFill>
              </a:uFill>
              <a:latin typeface="Arial"/>
            </a:endParaRPr>
          </a:p>
        </p:txBody>
      </p:sp>
      <p:sp>
        <p:nvSpPr>
          <p:cNvPr id="127" name="TextShape 2"/>
          <p:cNvSpPr txBox="1"/>
          <p:nvPr/>
        </p:nvSpPr>
        <p:spPr>
          <a:xfrm>
            <a:off x="2194045" y="1906607"/>
            <a:ext cx="7809312" cy="4239079"/>
          </a:xfrm>
          <a:prstGeom prst="rect">
            <a:avLst/>
          </a:prstGeom>
          <a:noFill/>
          <a:ln>
            <a:noFill/>
          </a:ln>
        </p:spPr>
        <p:txBody>
          <a:bodyPr lIns="0" tIns="0" rIns="0" bIns="0"/>
          <a:lstStyle/>
          <a:p>
            <a:r>
              <a:rPr lang="en-US" sz="2540" spc="-1">
                <a:solidFill>
                  <a:srgbClr val="000000"/>
                </a:solidFill>
                <a:uFill>
                  <a:solidFill>
                    <a:srgbClr val="FFFFFF"/>
                  </a:solidFill>
                </a:uFill>
                <a:latin typeface="Arial"/>
              </a:rPr>
              <a:t>there are a few typical features which distinguish various SCMs: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Daemon</a:t>
            </a:r>
            <a:r>
              <a:rPr lang="en-US" sz="2540" spc="-1">
                <a:solidFill>
                  <a:srgbClr val="000000"/>
                </a:solidFill>
                <a:uFill>
                  <a:solidFill>
                    <a:srgbClr val="FFFFFF"/>
                  </a:solidFill>
                </a:uFill>
                <a:latin typeface="Arial"/>
              </a:rPr>
              <a:t> based SCMs vs F</a:t>
            </a:r>
            <a:r>
              <a:rPr lang="en-US" sz="2540" b="1" spc="-1">
                <a:solidFill>
                  <a:srgbClr val="000000"/>
                </a:solidFill>
                <a:uFill>
                  <a:solidFill>
                    <a:srgbClr val="FFFFFF"/>
                  </a:solidFill>
                </a:uFill>
                <a:latin typeface="Arial"/>
              </a:rPr>
              <a:t>ile</a:t>
            </a:r>
            <a:r>
              <a:rPr lang="en-US" sz="2540" spc="-1">
                <a:solidFill>
                  <a:srgbClr val="000000"/>
                </a:solidFill>
                <a:uFill>
                  <a:solidFill>
                    <a:srgbClr val="FFFFFF"/>
                  </a:solidFill>
                </a:uFill>
                <a:latin typeface="Arial"/>
              </a:rPr>
              <a:t> based</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Distributed SCM</a:t>
            </a:r>
            <a:r>
              <a:rPr lang="en-US" sz="2540" spc="-1">
                <a:solidFill>
                  <a:srgbClr val="000000"/>
                </a:solidFill>
                <a:uFill>
                  <a:solidFill>
                    <a:srgbClr val="FFFFFF"/>
                  </a:solidFill>
                </a:uFill>
                <a:latin typeface="Arial"/>
              </a:rPr>
              <a:t>s without a technical 'master' system vs </a:t>
            </a:r>
            <a:r>
              <a:rPr lang="en-US" sz="2540" b="1" spc="-1">
                <a:solidFill>
                  <a:srgbClr val="000000"/>
                </a:solidFill>
                <a:uFill>
                  <a:solidFill>
                    <a:srgbClr val="FFFFFF"/>
                  </a:solidFill>
                </a:uFill>
                <a:latin typeface="Arial"/>
              </a:rPr>
              <a:t>Client-Server</a:t>
            </a:r>
            <a:r>
              <a:rPr lang="en-US" sz="2540" spc="-1">
                <a:solidFill>
                  <a:srgbClr val="000000"/>
                </a:solidFill>
                <a:uFill>
                  <a:solidFill>
                    <a:srgbClr val="FFFFFF"/>
                  </a:solidFill>
                </a:uFill>
                <a:latin typeface="Arial"/>
              </a:rPr>
              <a:t> systems.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file locking</a:t>
            </a:r>
            <a:r>
              <a:rPr lang="en-US" sz="2540" spc="-1">
                <a:solidFill>
                  <a:srgbClr val="000000"/>
                </a:solidFill>
                <a:uFill>
                  <a:solidFill>
                    <a:srgbClr val="FFFFFF"/>
                  </a:solidFill>
                </a:uFill>
                <a:latin typeface="Arial"/>
              </a:rPr>
              <a:t> vs </a:t>
            </a:r>
            <a:r>
              <a:rPr lang="en-US" sz="2540" b="1" spc="-1">
                <a:solidFill>
                  <a:srgbClr val="000000"/>
                </a:solidFill>
                <a:uFill>
                  <a:solidFill>
                    <a:srgbClr val="FFFFFF"/>
                  </a:solidFill>
                </a:uFill>
                <a:latin typeface="Arial"/>
              </a:rPr>
              <a:t>conflict merging</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34959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2194045" y="544745"/>
            <a:ext cx="7809312" cy="1063689"/>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Overview different SCM systems</a:t>
            </a:r>
            <a:endParaRPr lang="en-US" sz="2177" spc="-1">
              <a:solidFill>
                <a:srgbClr val="FF6633"/>
              </a:solidFill>
              <a:uFill>
                <a:solidFill>
                  <a:srgbClr val="FFFFFF"/>
                </a:solidFill>
              </a:uFill>
              <a:latin typeface="Arial"/>
            </a:endParaRPr>
          </a:p>
        </p:txBody>
      </p:sp>
      <p:sp>
        <p:nvSpPr>
          <p:cNvPr id="129"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dirty="0" smtClean="0">
                <a:solidFill>
                  <a:srgbClr val="000000"/>
                </a:solidFill>
                <a:uFill>
                  <a:solidFill>
                    <a:srgbClr val="FFFFFF"/>
                  </a:solidFill>
                </a:uFill>
                <a:latin typeface="Arial"/>
              </a:rPr>
              <a:t>CVS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SVN</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SourceSafe</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Mercurial</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rPr>
              <a:t>BitKeeper</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785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SCM Comparison: GIT</a:t>
            </a:r>
            <a:endParaRPr lang="en-US" sz="2177" spc="-1">
              <a:solidFill>
                <a:srgbClr val="FF6633"/>
              </a:solidFill>
              <a:uFill>
                <a:solidFill>
                  <a:srgbClr val="FFFFFF"/>
                </a:solidFill>
              </a:uFill>
              <a:latin typeface="Arial"/>
            </a:endParaRPr>
          </a:p>
        </p:txBody>
      </p:sp>
      <p:sp>
        <p:nvSpPr>
          <p:cNvPr id="145"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works similar to patch based systems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is de-centralised: all changes are also available 'offline'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All 'patches' are available locally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Commits are cryptographically strong</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656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The basic GIT idea</a:t>
            </a:r>
            <a:endParaRPr lang="en-US" sz="2177" spc="-1">
              <a:solidFill>
                <a:srgbClr val="FF6633"/>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2032712" y="962526"/>
            <a:ext cx="8176067" cy="5064667"/>
          </a:xfrm>
          <a:prstGeom prst="rect">
            <a:avLst/>
          </a:prstGeom>
        </p:spPr>
      </p:pic>
      <p:sp>
        <p:nvSpPr>
          <p:cNvPr id="18" name="TextBox 17"/>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921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Speaker Qualifications</a:t>
            </a:r>
            <a:endParaRPr lang="en-US" dirty="0"/>
          </a:p>
        </p:txBody>
      </p:sp>
      <p:sp>
        <p:nvSpPr>
          <p:cNvPr id="8" name="Content Placeholder 7"/>
          <p:cNvSpPr>
            <a:spLocks noGrp="1"/>
          </p:cNvSpPr>
          <p:nvPr>
            <p:ph sz="quarter" idx="12"/>
          </p:nvPr>
        </p:nvSpPr>
        <p:spPr>
          <a:xfrm>
            <a:off x="1072183" y="859056"/>
            <a:ext cx="10969943" cy="2429772"/>
          </a:xfrm>
        </p:spPr>
        <p:txBody>
          <a:bodyPr/>
          <a:lstStyle/>
          <a:p>
            <a:r>
              <a:rPr lang="en-US" dirty="0" smtClean="0"/>
              <a:t>Worked on the world’s first graphical web browser, NCSA Mosaic in 1994</a:t>
            </a:r>
          </a:p>
          <a:p>
            <a:r>
              <a:rPr lang="en-US" dirty="0" smtClean="0"/>
              <a:t>Graduated with Bachelor of Science in CS from University of Illinois in Urbana-Champaign in 1995</a:t>
            </a:r>
          </a:p>
          <a:p>
            <a:r>
              <a:rPr lang="en-US" dirty="0" smtClean="0"/>
              <a:t>Joined Sun Microsystems in 1997, at the beginning of Java</a:t>
            </a:r>
          </a:p>
          <a:p>
            <a:r>
              <a:rPr lang="en-US" dirty="0" smtClean="0"/>
              <a:t>Joined Oracle in 2010, through its acquisition of Sun</a:t>
            </a:r>
          </a:p>
          <a:p>
            <a:r>
              <a:rPr lang="en-US" dirty="0" smtClean="0"/>
              <a:t>Author of four IT books for McGraw-Hill</a:t>
            </a:r>
          </a:p>
        </p:txBody>
      </p:sp>
      <p:pic>
        <p:nvPicPr>
          <p:cNvPr id="11" name="Picture 10"/>
          <p:cNvPicPr>
            <a:picLocks noChangeAspect="1"/>
          </p:cNvPicPr>
          <p:nvPr/>
        </p:nvPicPr>
        <p:blipFill>
          <a:blip r:embed="rId3"/>
          <a:stretch>
            <a:fillRect/>
          </a:stretch>
        </p:blipFill>
        <p:spPr>
          <a:xfrm>
            <a:off x="2478252" y="4158482"/>
            <a:ext cx="7634441" cy="2125529"/>
          </a:xfrm>
          <a:prstGeom prst="rect">
            <a:avLst/>
          </a:prstGeom>
        </p:spPr>
      </p:pic>
    </p:spTree>
    <p:extLst>
      <p:ext uri="{BB962C8B-B14F-4D97-AF65-F5344CB8AC3E}">
        <p14:creationId xmlns:p14="http://schemas.microsoft.com/office/powerpoint/2010/main" val="16203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Object tree</a:t>
            </a:r>
            <a:endParaRPr lang="en-US" sz="2177" spc="-1">
              <a:solidFill>
                <a:srgbClr val="FF6633"/>
              </a:solidFill>
              <a:uFill>
                <a:solidFill>
                  <a:srgbClr val="FFFFFF"/>
                </a:solidFill>
              </a:uFill>
              <a:latin typeface="Arial"/>
            </a:endParaRPr>
          </a:p>
        </p:txBody>
      </p:sp>
      <p:sp>
        <p:nvSpPr>
          <p:cNvPr id="162"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always tracks the whole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tracks a tree containing diffs with their 'parents' and commit Information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.git/objects contains all those commits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diff-object plus tree information, and further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tree-object + commit info </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'packs' objects space optimized.</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8338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Commit Information</a:t>
            </a:r>
            <a:endParaRPr lang="en-US" sz="2177" spc="-1">
              <a:solidFill>
                <a:srgbClr val="FF6633"/>
              </a:solidFill>
              <a:uFill>
                <a:solidFill>
                  <a:srgbClr val="FFFFFF"/>
                </a:solidFill>
              </a:uFill>
              <a:latin typeface="Arial"/>
            </a:endParaRPr>
          </a:p>
        </p:txBody>
      </p:sp>
      <p:sp>
        <p:nvSpPr>
          <p:cNvPr id="164"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Distinguishing between Author and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commit text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author and commit date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603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420E"/>
                </a:solidFill>
                <a:uFill>
                  <a:solidFill>
                    <a:srgbClr val="FFFFFF"/>
                  </a:solidFill>
                </a:uFill>
                <a:latin typeface="Arial"/>
              </a:rPr>
              <a:t>GIT Concepts: the 'Index'</a:t>
            </a:r>
            <a:endParaRPr lang="en-US" sz="2177" spc="-1">
              <a:solidFill>
                <a:srgbClr val="FF6633"/>
              </a:solidFill>
              <a:uFill>
                <a:solidFill>
                  <a:srgbClr val="FFFFFF"/>
                </a:solidFill>
              </a:uFill>
              <a:latin typeface="Arial"/>
            </a:endParaRPr>
          </a:p>
        </p:txBody>
      </p:sp>
      <p:sp>
        <p:nvSpPr>
          <p:cNvPr id="166"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doesn't work directly against the Repository but has a 'preparation area' called 'Index'</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all changes prepared in that 'Index' will only get stored to the Repositories tree-objects with the 'commit'</a:t>
            </a:r>
            <a:endParaRPr lang="en-US" sz="1397" spc="-1">
              <a:solidFill>
                <a:srgbClr val="000000"/>
              </a:solidFill>
              <a:uFill>
                <a:solidFill>
                  <a:srgbClr val="FFFFFF"/>
                </a:solidFill>
              </a:uFill>
              <a:latin typeface="Arial"/>
            </a:endParaRPr>
          </a:p>
        </p:txBody>
      </p:sp>
      <p:sp>
        <p:nvSpPr>
          <p:cNvPr id="167" name="CustomShape 3"/>
          <p:cNvSpPr/>
          <p:nvPr/>
        </p:nvSpPr>
        <p:spPr>
          <a:xfrm>
            <a:off x="5930836" y="3919026"/>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local
repo</a:t>
            </a:r>
          </a:p>
        </p:txBody>
      </p:sp>
      <p:sp>
        <p:nvSpPr>
          <p:cNvPr id="168" name="CustomShape 4"/>
          <p:cNvSpPr/>
          <p:nvPr/>
        </p:nvSpPr>
        <p:spPr>
          <a:xfrm>
            <a:off x="4624494" y="3592441"/>
            <a:ext cx="489878" cy="1959513"/>
          </a:xfrm>
          <a:prstGeom prst="can">
            <a:avLst>
              <a:gd name="adj" fmla="val 5400"/>
            </a:avLst>
          </a:prstGeom>
          <a:solidFill>
            <a:srgbClr val="FFFF00"/>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I
N
D
E
X</a:t>
            </a:r>
          </a:p>
        </p:txBody>
      </p:sp>
      <p:sp>
        <p:nvSpPr>
          <p:cNvPr id="169" name="CustomShape 5"/>
          <p:cNvSpPr/>
          <p:nvPr/>
        </p:nvSpPr>
        <p:spPr>
          <a:xfrm>
            <a:off x="2664981" y="4082319"/>
            <a:ext cx="1306342" cy="1306342"/>
          </a:xfrm>
          <a:prstGeom prst="rect">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file
change</a:t>
            </a:r>
          </a:p>
        </p:txBody>
      </p:sp>
      <p:sp>
        <p:nvSpPr>
          <p:cNvPr id="170" name="CustomShape 6"/>
          <p:cNvSpPr/>
          <p:nvPr/>
        </p:nvSpPr>
        <p:spPr>
          <a:xfrm>
            <a:off x="8380227" y="277597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repo1</a:t>
            </a:r>
          </a:p>
        </p:txBody>
      </p:sp>
      <p:sp>
        <p:nvSpPr>
          <p:cNvPr id="171" name="CustomShape 7"/>
          <p:cNvSpPr/>
          <p:nvPr/>
        </p:nvSpPr>
        <p:spPr>
          <a:xfrm>
            <a:off x="8380227" y="457219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repo2</a:t>
            </a:r>
          </a:p>
        </p:txBody>
      </p:sp>
      <p:sp>
        <p:nvSpPr>
          <p:cNvPr id="9" name="TextBox 8"/>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481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Some GIT history</a:t>
            </a:r>
            <a:endParaRPr lang="en-US" sz="2177" spc="-1">
              <a:solidFill>
                <a:srgbClr val="FF6633"/>
              </a:solidFill>
              <a:uFill>
                <a:solidFill>
                  <a:srgbClr val="FFFFFF"/>
                </a:solidFill>
              </a:uFill>
              <a:latin typeface="Arial"/>
            </a:endParaRPr>
          </a:p>
        </p:txBody>
      </p:sp>
      <p:sp>
        <p:nvSpPr>
          <p:cNvPr id="173" name="TextShape 2"/>
          <p:cNvSpPr txBox="1"/>
          <p:nvPr/>
        </p:nvSpPr>
        <p:spPr>
          <a:xfrm>
            <a:off x="2175103" y="1306343"/>
            <a:ext cx="7809312" cy="4239079"/>
          </a:xfrm>
          <a:prstGeom prst="rect">
            <a:avLst/>
          </a:prstGeom>
          <a:noFill/>
          <a:ln>
            <a:noFill/>
          </a:ln>
        </p:spPr>
        <p:txBody>
          <a:bodyPr lIns="0" tIns="0" rIns="0" bIns="0"/>
          <a:lstStyle/>
          <a:p>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ea typeface="SimSun"/>
              </a:rPr>
              <a:t>Junio</a:t>
            </a:r>
            <a:r>
              <a:rPr lang="en-US" sz="2540" spc="-1" dirty="0">
                <a:solidFill>
                  <a:srgbClr val="000000"/>
                </a:solidFill>
                <a:uFill>
                  <a:solidFill>
                    <a:srgbClr val="FFFFFF"/>
                  </a:solidFill>
                </a:uFill>
                <a:latin typeface="Arial"/>
                <a:ea typeface="SimSun"/>
              </a:rPr>
              <a:t> C. Hamano is the maintainer of GIT since almost the beginning.</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GIT is 'Distributed', a new generation of SCMs. It requires a different mind-set in comparison to Client-Server based systems.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Linus Torvalds developed GIT </a:t>
            </a:r>
            <a:r>
              <a:rPr lang="en-US" sz="2540" spc="-1" dirty="0" smtClean="0">
                <a:solidFill>
                  <a:srgbClr val="000000"/>
                </a:solidFill>
                <a:uFill>
                  <a:solidFill>
                    <a:srgbClr val="FFFFFF"/>
                  </a:solidFill>
                </a:uFill>
                <a:latin typeface="Arial"/>
              </a:rPr>
              <a:t>in April </a:t>
            </a:r>
            <a:r>
              <a:rPr lang="en-US" sz="2540" spc="-1" dirty="0">
                <a:solidFill>
                  <a:srgbClr val="000000"/>
                </a:solidFill>
                <a:uFill>
                  <a:solidFill>
                    <a:srgbClr val="FFFFFF"/>
                  </a:solidFill>
                </a:uFill>
                <a:latin typeface="Arial"/>
              </a:rPr>
              <a:t>2005, after lots of discussions regarding </a:t>
            </a:r>
            <a:r>
              <a:rPr lang="en-US" sz="2540" spc="-1" dirty="0" err="1">
                <a:solidFill>
                  <a:srgbClr val="000000"/>
                </a:solidFill>
                <a:uFill>
                  <a:solidFill>
                    <a:srgbClr val="FFFFFF"/>
                  </a:solidFill>
                </a:uFill>
                <a:latin typeface="Arial"/>
              </a:rPr>
              <a:t>BitKeeper</a:t>
            </a:r>
            <a:r>
              <a:rPr lang="en-US" sz="2540" spc="-1" dirty="0">
                <a:solidFill>
                  <a:srgbClr val="000000"/>
                </a:solidFill>
                <a:uFill>
                  <a:solidFill>
                    <a:srgbClr val="FFFFFF"/>
                  </a:solidFill>
                </a:uFill>
                <a:latin typeface="Arial"/>
              </a:rPr>
              <a:t> to maintain the Linux kernel</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46119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classical SCMs</a:t>
            </a:r>
            <a:endParaRPr lang="en-US" sz="2177" spc="-1">
              <a:solidFill>
                <a:srgbClr val="FF6633"/>
              </a:solidFill>
              <a:uFill>
                <a:solidFill>
                  <a:srgbClr val="FFFFFF"/>
                </a:solidFill>
              </a:uFill>
              <a:latin typeface="Arial"/>
            </a:endParaRPr>
          </a:p>
        </p:txBody>
      </p:sp>
      <p:sp>
        <p:nvSpPr>
          <p:cNvPr id="175" name="TextShape 2"/>
          <p:cNvSpPr txBox="1"/>
          <p:nvPr/>
        </p:nvSpPr>
        <p:spPr>
          <a:xfrm>
            <a:off x="2194045" y="1906607"/>
            <a:ext cx="4389962"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Client-Server Architecture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use the same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has write access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checks in his changes himself  – there is no review before checkin.</a:t>
            </a:r>
            <a:endParaRPr lang="en-US" sz="1397" spc="-1">
              <a:solidFill>
                <a:srgbClr val="000000"/>
              </a:solidFill>
              <a:uFill>
                <a:solidFill>
                  <a:srgbClr val="FFFFFF"/>
                </a:solidFill>
              </a:uFill>
              <a:latin typeface="Arial"/>
            </a:endParaRPr>
          </a:p>
        </p:txBody>
      </p:sp>
      <p:sp>
        <p:nvSpPr>
          <p:cNvPr id="176" name="Rectangle 3"/>
          <p:cNvSpPr/>
          <p:nvPr/>
        </p:nvSpPr>
        <p:spPr>
          <a:xfrm>
            <a:off x="7890349" y="3592441"/>
            <a:ext cx="979756" cy="1306342"/>
          </a:xfrm>
          <a:prstGeom prst="rect">
            <a:avLst/>
          </a:prstGeom>
          <a:solidFill>
            <a:srgbClr val="FF9966"/>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SCM</a:t>
            </a:r>
          </a:p>
        </p:txBody>
      </p:sp>
      <p:sp>
        <p:nvSpPr>
          <p:cNvPr id="177" name="CustomShape 4"/>
          <p:cNvSpPr/>
          <p:nvPr/>
        </p:nvSpPr>
        <p:spPr>
          <a:xfrm>
            <a:off x="6910593" y="4572197"/>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8" name="CustomShape 5"/>
          <p:cNvSpPr/>
          <p:nvPr/>
        </p:nvSpPr>
        <p:spPr>
          <a:xfrm>
            <a:off x="6910593" y="2939270"/>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9" name="CustomShape 6"/>
          <p:cNvSpPr/>
          <p:nvPr/>
        </p:nvSpPr>
        <p:spPr>
          <a:xfrm>
            <a:off x="9359984" y="3265855"/>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0" name="CustomShape 7"/>
          <p:cNvSpPr/>
          <p:nvPr/>
        </p:nvSpPr>
        <p:spPr>
          <a:xfrm>
            <a:off x="8053642" y="2449392"/>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1" name="CustomShape 8"/>
          <p:cNvSpPr/>
          <p:nvPr/>
        </p:nvSpPr>
        <p:spPr>
          <a:xfrm>
            <a:off x="9359984" y="4898783"/>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2" name="CustomShape 9"/>
          <p:cNvSpPr/>
          <p:nvPr/>
        </p:nvSpPr>
        <p:spPr>
          <a:xfrm>
            <a:off x="8053642" y="5551954"/>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1" name="TextBox 10"/>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052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Linux kernel maintenance - old style</a:t>
            </a:r>
            <a:endParaRPr lang="en-US" sz="2177" spc="-1">
              <a:solidFill>
                <a:srgbClr val="FF6633"/>
              </a:solidFill>
              <a:uFill>
                <a:solidFill>
                  <a:srgbClr val="FFFFFF"/>
                </a:solidFill>
              </a:uFill>
              <a:latin typeface="Arial"/>
            </a:endParaRPr>
          </a:p>
        </p:txBody>
      </p:sp>
      <p:sp>
        <p:nvSpPr>
          <p:cNvPr id="184"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Linus as single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people sending patches to Linus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merged all Patches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maintained all changes himself</a:t>
            </a:r>
            <a:endParaRPr lang="en-US" sz="1397" spc="-1">
              <a:solidFill>
                <a:srgbClr val="000000"/>
              </a:solidFill>
              <a:uFill>
                <a:solidFill>
                  <a:srgbClr val="FFFFFF"/>
                </a:solidFill>
              </a:uFill>
              <a:latin typeface="Arial"/>
            </a:endParaRPr>
          </a:p>
        </p:txBody>
      </p:sp>
      <p:pic>
        <p:nvPicPr>
          <p:cNvPr id="185" name="Picture 184"/>
          <p:cNvPicPr/>
          <p:nvPr/>
        </p:nvPicPr>
        <p:blipFill>
          <a:blip r:embed="rId2" cstate="screen">
            <a:extLst>
              <a:ext uri="{28A0092B-C50C-407E-A947-70E740481C1C}">
                <a14:useLocalDpi xmlns:a14="http://schemas.microsoft.com/office/drawing/2010/main"/>
              </a:ext>
            </a:extLst>
          </a:blip>
          <a:stretch/>
        </p:blipFill>
        <p:spPr>
          <a:xfrm>
            <a:off x="6229989" y="2125419"/>
            <a:ext cx="4082318" cy="3589827"/>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948922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Problems of classical SCMs</a:t>
            </a:r>
            <a:endParaRPr lang="en-US" sz="2177" spc="-1">
              <a:solidFill>
                <a:srgbClr val="FF6633"/>
              </a:solidFill>
              <a:uFill>
                <a:solidFill>
                  <a:srgbClr val="FFFFFF"/>
                </a:solidFill>
              </a:uFill>
              <a:latin typeface="Arial"/>
            </a:endParaRPr>
          </a:p>
        </p:txBody>
      </p:sp>
      <p:sp>
        <p:nvSpPr>
          <p:cNvPr id="187"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Classical Client-Server SCMs require a strict hierarchical organisation.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Only works if the server is up and running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Working offline is impossible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In bigger projects you often face problems with access control</a:t>
            </a:r>
            <a:endParaRPr lang="en-US" sz="1397" spc="-1">
              <a:solidFill>
                <a:srgbClr val="000000"/>
              </a:solidFill>
              <a:uFill>
                <a:solidFill>
                  <a:srgbClr val="FFFFFF"/>
                </a:solidFill>
              </a:uFill>
              <a:latin typeface="Arial"/>
            </a:endParaRPr>
          </a:p>
        </p:txBody>
      </p:sp>
      <p:pic>
        <p:nvPicPr>
          <p:cNvPr id="188" name="Picture 187"/>
          <p:cNvPicPr/>
          <p:nvPr/>
        </p:nvPicPr>
        <p:blipFill>
          <a:blip r:embed="rId2"/>
          <a:stretch/>
        </p:blipFill>
        <p:spPr>
          <a:xfrm>
            <a:off x="6257422" y="2064021"/>
            <a:ext cx="4227649" cy="3977811"/>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28256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DSCMs</a:t>
            </a:r>
            <a:endParaRPr lang="en-US" sz="2177" spc="-1">
              <a:solidFill>
                <a:srgbClr val="FF6633"/>
              </a:solidFill>
              <a:uFill>
                <a:solidFill>
                  <a:srgbClr val="FFFFFF"/>
                </a:solidFill>
              </a:uFill>
              <a:latin typeface="Arial"/>
            </a:endParaRPr>
          </a:p>
        </p:txBody>
      </p:sp>
      <p:sp>
        <p:nvSpPr>
          <p:cNvPr id="190" name="Rectangle 2"/>
          <p:cNvSpPr/>
          <p:nvPr/>
        </p:nvSpPr>
        <p:spPr>
          <a:xfrm>
            <a:off x="5440958" y="2122806"/>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Mathias</a:t>
            </a:r>
          </a:p>
        </p:txBody>
      </p:sp>
      <p:sp>
        <p:nvSpPr>
          <p:cNvPr id="191" name="Rectangle 3"/>
          <p:cNvSpPr/>
          <p:nvPr/>
        </p:nvSpPr>
        <p:spPr>
          <a:xfrm>
            <a:off x="7563764" y="2775977"/>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Susanne</a:t>
            </a:r>
          </a:p>
        </p:txBody>
      </p:sp>
      <p:sp>
        <p:nvSpPr>
          <p:cNvPr id="192" name="Rectangle 4"/>
          <p:cNvSpPr/>
          <p:nvPr/>
        </p:nvSpPr>
        <p:spPr>
          <a:xfrm>
            <a:off x="2501689" y="2939270"/>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Stephan</a:t>
            </a:r>
          </a:p>
        </p:txBody>
      </p:sp>
      <p:sp>
        <p:nvSpPr>
          <p:cNvPr id="193" name="Rectangle 5"/>
          <p:cNvSpPr/>
          <p:nvPr/>
        </p:nvSpPr>
        <p:spPr>
          <a:xfrm>
            <a:off x="5114372" y="4109752"/>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Mark</a:t>
            </a:r>
          </a:p>
        </p:txBody>
      </p:sp>
      <p:sp>
        <p:nvSpPr>
          <p:cNvPr id="194" name="Rectangle 6"/>
          <p:cNvSpPr/>
          <p:nvPr/>
        </p:nvSpPr>
        <p:spPr>
          <a:xfrm>
            <a:off x="7890349" y="4898783"/>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Sigi</a:t>
            </a:r>
          </a:p>
        </p:txBody>
      </p:sp>
      <p:sp>
        <p:nvSpPr>
          <p:cNvPr id="195" name="CustomShape 7"/>
          <p:cNvSpPr/>
          <p:nvPr/>
        </p:nvSpPr>
        <p:spPr>
          <a:xfrm>
            <a:off x="3154860" y="3592441"/>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6" name="CustomShape 8"/>
          <p:cNvSpPr/>
          <p:nvPr/>
        </p:nvSpPr>
        <p:spPr>
          <a:xfrm>
            <a:off x="6094129" y="2775977"/>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7" name="CustomShape 9"/>
          <p:cNvSpPr/>
          <p:nvPr/>
        </p:nvSpPr>
        <p:spPr>
          <a:xfrm>
            <a:off x="5767544" y="4735490"/>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8" name="CustomShape 10"/>
          <p:cNvSpPr/>
          <p:nvPr/>
        </p:nvSpPr>
        <p:spPr>
          <a:xfrm>
            <a:off x="8216935" y="3429148"/>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99" name="CustomShape 11"/>
          <p:cNvSpPr/>
          <p:nvPr/>
        </p:nvSpPr>
        <p:spPr>
          <a:xfrm>
            <a:off x="8706813"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200" name="CustomShape 12"/>
          <p:cNvSpPr/>
          <p:nvPr/>
        </p:nvSpPr>
        <p:spPr>
          <a:xfrm>
            <a:off x="7890349"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201" name="CustomShape 13"/>
          <p:cNvSpPr/>
          <p:nvPr/>
        </p:nvSpPr>
        <p:spPr>
          <a:xfrm>
            <a:off x="7890349" y="4898783"/>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2" name="CustomShape 14"/>
          <p:cNvSpPr/>
          <p:nvPr/>
        </p:nvSpPr>
        <p:spPr>
          <a:xfrm>
            <a:off x="5440958"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3" name="CustomShape 15"/>
          <p:cNvSpPr/>
          <p:nvPr/>
        </p:nvSpPr>
        <p:spPr>
          <a:xfrm>
            <a:off x="6257422"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7" name="TextBox 16"/>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91096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Maintaining Linux with Git</a:t>
            </a:r>
            <a:endParaRPr lang="en-US" sz="2177" spc="-1">
              <a:solidFill>
                <a:srgbClr val="FF6633"/>
              </a:solidFill>
              <a:uFill>
                <a:solidFill>
                  <a:srgbClr val="FFFFFF"/>
                </a:solidFill>
              </a:uFill>
              <a:latin typeface="Arial"/>
            </a:endParaRPr>
          </a:p>
        </p:txBody>
      </p:sp>
      <p:pic>
        <p:nvPicPr>
          <p:cNvPr id="205" name="Picture 204"/>
          <p:cNvPicPr/>
          <p:nvPr/>
        </p:nvPicPr>
        <p:blipFill>
          <a:blip r:embed="rId2"/>
          <a:stretch/>
        </p:blipFill>
        <p:spPr>
          <a:xfrm>
            <a:off x="1848844" y="1757357"/>
            <a:ext cx="8490896" cy="4774353"/>
          </a:xfrm>
          <a:prstGeom prst="rect">
            <a:avLst/>
          </a:prstGeom>
          <a:ln>
            <a:noFill/>
          </a:ln>
        </p:spPr>
      </p:pic>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2063280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Network of Trust</a:t>
            </a:r>
            <a:endParaRPr lang="en-US" sz="2177" spc="-1">
              <a:solidFill>
                <a:srgbClr val="FF6633"/>
              </a:solidFill>
              <a:uFill>
                <a:solidFill>
                  <a:srgbClr val="FFFFFF"/>
                </a:solidFill>
              </a:uFill>
              <a:latin typeface="Arial"/>
            </a:endParaRPr>
          </a:p>
        </p:txBody>
      </p:sp>
      <p:sp>
        <p:nvSpPr>
          <p:cNvPr id="207"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Each user only writes to his  </a:t>
            </a:r>
            <a:r>
              <a:rPr lang="en-US" sz="2540" b="1" spc="-1">
                <a:solidFill>
                  <a:srgbClr val="000000"/>
                </a:solidFill>
                <a:uFill>
                  <a:solidFill>
                    <a:srgbClr val="FFFFFF"/>
                  </a:solidFill>
                </a:uFill>
                <a:latin typeface="Arial"/>
              </a:rPr>
              <a:t>own</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Which means</a:t>
            </a:r>
            <a:r>
              <a:rPr lang="en-US" sz="2540" b="1" spc="-1">
                <a:solidFill>
                  <a:srgbClr val="000000"/>
                </a:solidFill>
                <a:uFill>
                  <a:solidFill>
                    <a:srgbClr val="FFFFFF"/>
                  </a:solidFill>
                </a:uFill>
                <a:latin typeface="Arial"/>
              </a:rPr>
              <a:t> no authorisation problem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Good</a:t>
            </a:r>
            <a:r>
              <a:rPr lang="en-US" sz="2540" spc="-1">
                <a:solidFill>
                  <a:srgbClr val="000000"/>
                </a:solidFill>
                <a:uFill>
                  <a:solidFill>
                    <a:srgbClr val="FFFFFF"/>
                  </a:solidFill>
                </a:uFill>
                <a:latin typeface="Arial"/>
              </a:rPr>
              <a:t> changes get pulled actively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Author</a:t>
            </a:r>
            <a:r>
              <a:rPr lang="en-US" sz="2540" spc="-1">
                <a:solidFill>
                  <a:srgbClr val="000000"/>
                </a:solidFill>
                <a:uFill>
                  <a:solidFill>
                    <a:srgbClr val="FFFFFF"/>
                  </a:solidFill>
                </a:uFill>
                <a:latin typeface="Arial"/>
              </a:rPr>
              <a:t> of a change remains in the commit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There is no technical master system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Self organisation based on </a:t>
            </a:r>
            <a:r>
              <a:rPr lang="en-US" sz="2540" b="1" spc="-1">
                <a:solidFill>
                  <a:srgbClr val="000000"/>
                </a:solidFill>
                <a:uFill>
                  <a:solidFill>
                    <a:srgbClr val="FFFFFF"/>
                  </a:solidFill>
                </a:uFill>
                <a:latin typeface="Arial"/>
              </a:rPr>
              <a:t>Quality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Changes get reviewed a few times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21418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Plan For Your Time Investment</a:t>
            </a:r>
            <a:endParaRPr lang="en-US" dirty="0"/>
          </a:p>
        </p:txBody>
      </p:sp>
      <p:sp>
        <p:nvSpPr>
          <p:cNvPr id="3" name="Content Placeholder 2"/>
          <p:cNvSpPr>
            <a:spLocks noGrp="1"/>
          </p:cNvSpPr>
          <p:nvPr>
            <p:ph idx="13"/>
          </p:nvPr>
        </p:nvSpPr>
        <p:spPr/>
        <p:txBody>
          <a:bodyPr/>
          <a:lstStyle/>
          <a:p>
            <a:r>
              <a:rPr lang="en-US" dirty="0" smtClean="0"/>
              <a:t>Oracle and K-12 Education</a:t>
            </a:r>
          </a:p>
          <a:p>
            <a:r>
              <a:rPr lang="en-US" dirty="0" smtClean="0"/>
              <a:t>GitHub</a:t>
            </a:r>
          </a:p>
          <a:p>
            <a:r>
              <a:rPr lang="en-US" dirty="0" smtClean="0"/>
              <a:t>Version Control in General and with </a:t>
            </a:r>
            <a:r>
              <a:rPr lang="en-US" dirty="0" err="1" smtClean="0"/>
              <a:t>Git</a:t>
            </a:r>
            <a:endParaRPr lang="en-US" dirty="0" smtClean="0"/>
          </a:p>
          <a:p>
            <a:r>
              <a:rPr lang="en-US" dirty="0" smtClean="0"/>
              <a:t>Version Control With </a:t>
            </a:r>
            <a:r>
              <a:rPr lang="en-US" dirty="0" err="1" smtClean="0"/>
              <a:t>Git</a:t>
            </a:r>
            <a:endParaRPr lang="en-US" dirty="0" smtClean="0"/>
          </a:p>
          <a:p>
            <a:r>
              <a:rPr lang="en-US" smtClean="0"/>
              <a:t>GitHub Extras</a:t>
            </a:r>
            <a:endParaRPr lang="en-US" dirty="0" smtClean="0"/>
          </a:p>
        </p:txBody>
      </p:sp>
      <p:sp>
        <p:nvSpPr>
          <p:cNvPr id="6" name="Pentagon 5"/>
          <p:cNvSpPr/>
          <p:nvPr/>
        </p:nvSpPr>
        <p:spPr>
          <a:xfrm>
            <a:off x="2186329"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29"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29"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29"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9" name="Pentagon 18"/>
          <p:cNvSpPr/>
          <p:nvPr/>
        </p:nvSpPr>
        <p:spPr>
          <a:xfrm>
            <a:off x="2186329"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4" name="Slide Number Placeholder 3"/>
          <p:cNvSpPr>
            <a:spLocks noGrp="1"/>
          </p:cNvSpPr>
          <p:nvPr>
            <p:ph type="sldNum" sz="quarter" idx="12"/>
          </p:nvPr>
        </p:nvSpPr>
        <p:spPr/>
        <p:txBody>
          <a:bodyPr/>
          <a:lstStyle/>
          <a:p>
            <a:fld id="{C51EAA63-D034-42AE-91FA-B13B9518C7BE}" type="slidenum">
              <a:rPr lang="en-US" smtClean="0"/>
              <a:t>4</a:t>
            </a:fld>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Repository</a:t>
            </a:r>
            <a:endParaRPr lang="en-US" sz="2177" spc="-1">
              <a:solidFill>
                <a:srgbClr val="FF6633"/>
              </a:solidFill>
              <a:uFill>
                <a:solidFill>
                  <a:srgbClr val="FFFFFF"/>
                </a:solidFill>
              </a:uFill>
              <a:latin typeface="Arial"/>
            </a:endParaRPr>
          </a:p>
        </p:txBody>
      </p:sp>
      <p:sp>
        <p:nvSpPr>
          <p:cNvPr id="209" name="TextShape 2"/>
          <p:cNvSpPr txBox="1"/>
          <p:nvPr/>
        </p:nvSpPr>
        <p:spPr>
          <a:xfrm>
            <a:off x="2175103" y="1462450"/>
            <a:ext cx="7809312" cy="441608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Pure </a:t>
            </a:r>
            <a:r>
              <a:rPr lang="en-US" sz="2540" b="1" spc="-1">
                <a:solidFill>
                  <a:srgbClr val="000000"/>
                </a:solidFill>
                <a:uFill>
                  <a:solidFill>
                    <a:srgbClr val="FFFFFF"/>
                  </a:solidFill>
                </a:uFill>
                <a:latin typeface="Arial"/>
              </a:rPr>
              <a:t>content-tracking</a:t>
            </a:r>
            <a:r>
              <a:rPr lang="en-US" sz="2540" spc="-1">
                <a:solidFill>
                  <a:srgbClr val="000000"/>
                </a:solidFill>
                <a:uFill>
                  <a:solidFill>
                    <a:srgbClr val="FFFFFF"/>
                  </a:solidFill>
                </a:uFill>
                <a:latin typeface="Arial"/>
              </a:rPr>
              <a:t> (NO file-tracking)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list of changes (diffs)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collects Changes within a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Direct Acyclic dependent Graph (</a:t>
            </a:r>
            <a:r>
              <a:rPr lang="en-US" sz="2540" b="1" spc="-1">
                <a:solidFill>
                  <a:srgbClr val="000000"/>
                </a:solidFill>
                <a:uFill>
                  <a:solidFill>
                    <a:srgbClr val="FFFFFF"/>
                  </a:solidFill>
                </a:uFill>
                <a:latin typeface="Arial"/>
              </a:rPr>
              <a:t>DAG</a:t>
            </a:r>
            <a:r>
              <a:rPr lang="en-US" sz="2540" spc="-1">
                <a:solidFill>
                  <a:srgbClr val="000000"/>
                </a:solidFill>
                <a:uFill>
                  <a:solidFill>
                    <a:srgbClr val="FFFFFF"/>
                  </a:solidFill>
                </a:uFill>
                <a:latin typeface="Arial"/>
              </a:rPr>
              <a:t>) of changes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change has a </a:t>
            </a:r>
            <a:r>
              <a:rPr lang="en-US" sz="2540" b="1" spc="-1">
                <a:solidFill>
                  <a:srgbClr val="000000"/>
                </a:solidFill>
                <a:uFill>
                  <a:solidFill>
                    <a:srgbClr val="FFFFFF"/>
                  </a:solidFill>
                </a:uFill>
                <a:latin typeface="Arial"/>
              </a:rPr>
              <a:t>unique</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SHA1</a:t>
            </a:r>
            <a:r>
              <a:rPr lang="en-US" sz="2540" spc="-1">
                <a:solidFill>
                  <a:srgbClr val="000000"/>
                </a:solidFill>
                <a:uFill>
                  <a:solidFill>
                    <a:srgbClr val="FFFFFF"/>
                  </a:solidFill>
                </a:uFill>
                <a:latin typeface="Arial"/>
              </a:rPr>
              <a:t> hash</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That implies </a:t>
            </a:r>
            <a:r>
              <a:rPr lang="en-US" sz="2540" b="1" spc="-1">
                <a:solidFill>
                  <a:srgbClr val="000000"/>
                </a:solidFill>
                <a:uFill>
                  <a:solidFill>
                    <a:srgbClr val="FFFFFF"/>
                  </a:solidFill>
                </a:uFill>
                <a:latin typeface="Arial"/>
              </a:rPr>
              <a:t>Security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Additional </a:t>
            </a:r>
            <a:r>
              <a:rPr lang="en-US" sz="2540" b="1" spc="-1">
                <a:solidFill>
                  <a:srgbClr val="000000"/>
                </a:solidFill>
                <a:uFill>
                  <a:solidFill>
                    <a:srgbClr val="FFFFFF"/>
                  </a:solidFill>
                </a:uFill>
                <a:latin typeface="Arial"/>
              </a:rPr>
              <a:t>GPG</a:t>
            </a:r>
            <a:r>
              <a:rPr lang="en-US" sz="2540" spc="-1">
                <a:solidFill>
                  <a:srgbClr val="000000"/>
                </a:solidFill>
                <a:uFill>
                  <a:solidFill>
                    <a:srgbClr val="FFFFFF"/>
                  </a:solidFill>
                </a:uFill>
                <a:latin typeface="Arial"/>
              </a:rPr>
              <a:t> signature possible for tags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submodules</a:t>
            </a:r>
            <a:r>
              <a:rPr lang="en-US" sz="2540" spc="-1">
                <a:solidFill>
                  <a:srgbClr val="000000"/>
                </a:solidFill>
                <a:uFill>
                  <a:solidFill>
                    <a:srgbClr val="FFFFFF"/>
                  </a:solidFill>
                </a:uFill>
                <a:latin typeface="Arial"/>
              </a:rPr>
              <a:t> support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info under </a:t>
            </a:r>
            <a:r>
              <a:rPr lang="en-US" sz="2540" b="1" spc="-1">
                <a:solidFill>
                  <a:srgbClr val="000000"/>
                </a:solidFill>
                <a:uFill>
                  <a:solidFill>
                    <a:srgbClr val="FFFFFF"/>
                  </a:solidFill>
                </a:uFill>
                <a:latin typeface="Arial"/>
              </a:rPr>
              <a:t>.git </a:t>
            </a:r>
            <a:r>
              <a:rPr lang="en-US" sz="2540" spc="-1">
                <a:solidFill>
                  <a:srgbClr val="000000"/>
                </a:solidFill>
                <a:uFill>
                  <a:solidFill>
                    <a:srgbClr val="FFFFFF"/>
                  </a:solidFill>
                </a:uFill>
                <a:latin typeface="Arial"/>
              </a:rPr>
              <a:t>- no garbage in your work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supports </a:t>
            </a:r>
            <a:r>
              <a:rPr lang="en-US" sz="2540" b="1" spc="-1">
                <a:solidFill>
                  <a:srgbClr val="000000"/>
                </a:solidFill>
                <a:uFill>
                  <a:solidFill>
                    <a:srgbClr val="FFFFFF"/>
                  </a:solidFill>
                </a:uFill>
                <a:latin typeface="Arial"/>
              </a:rPr>
              <a:t>various</a:t>
            </a:r>
            <a:r>
              <a:rPr lang="en-US" sz="2540" spc="-1">
                <a:solidFill>
                  <a:srgbClr val="000000"/>
                </a:solidFill>
                <a:uFill>
                  <a:solidFill>
                    <a:srgbClr val="FFFFFF"/>
                  </a:solidFill>
                </a:uFill>
                <a:latin typeface="Arial"/>
              </a:rPr>
              <a:t> transmission protocols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48127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Weak spots of GIT</a:t>
            </a:r>
            <a:endParaRPr lang="en-US" sz="2177" spc="-1">
              <a:solidFill>
                <a:srgbClr val="FF6633"/>
              </a:solidFill>
              <a:uFill>
                <a:solidFill>
                  <a:srgbClr val="FFFFFF"/>
                </a:solidFill>
              </a:uFill>
              <a:latin typeface="Arial"/>
            </a:endParaRPr>
          </a:p>
        </p:txBody>
      </p:sp>
      <p:sp>
        <p:nvSpPr>
          <p:cNvPr id="21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optimized for whole </a:t>
            </a:r>
            <a:r>
              <a:rPr lang="en-US" sz="2540" b="1" spc="-1">
                <a:solidFill>
                  <a:srgbClr val="000000"/>
                </a:solidFill>
                <a:uFill>
                  <a:solidFill>
                    <a:srgbClr val="FFFFFF"/>
                  </a:solidFill>
                </a:uFill>
                <a:latin typeface="Arial"/>
              </a:rPr>
              <a:t>tree</a:t>
            </a:r>
            <a:r>
              <a:rPr lang="en-US" sz="2540" spc="-1">
                <a:solidFill>
                  <a:srgbClr val="000000"/>
                </a:solidFill>
                <a:uFill>
                  <a:solidFill>
                    <a:srgbClr val="FFFFFF"/>
                  </a:solidFill>
                </a:uFill>
                <a:latin typeface="Arial"/>
              </a:rPr>
              <a:t>s and not for single files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a:t>
            </a:r>
            <a:r>
              <a:rPr lang="en-US" sz="2540" spc="-1">
                <a:solidFill>
                  <a:srgbClr val="000000"/>
                </a:solidFill>
                <a:uFill>
                  <a:solidFill>
                    <a:srgbClr val="FFFFFF"/>
                  </a:solidFill>
                </a:uFill>
                <a:latin typeface="Arial"/>
              </a:rPr>
              <a:t> is pretty </a:t>
            </a:r>
            <a:r>
              <a:rPr lang="en-US" sz="2540" b="1" spc="-1">
                <a:solidFill>
                  <a:srgbClr val="000000"/>
                </a:solidFill>
                <a:uFill>
                  <a:solidFill>
                    <a:srgbClr val="FFFFFF"/>
                  </a:solidFill>
                </a:uFill>
                <a:latin typeface="Arial"/>
              </a:rPr>
              <a:t>expensive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a:t>
            </a:r>
            <a:r>
              <a:rPr lang="en-US" sz="2540" b="1" spc="-1">
                <a:solidFill>
                  <a:srgbClr val="000000"/>
                </a:solidFill>
                <a:uFill>
                  <a:solidFill>
                    <a:srgbClr val="FFFFFF"/>
                  </a:solidFill>
                </a:uFill>
                <a:latin typeface="Arial"/>
              </a:rPr>
              <a:t> no authorisation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 </a:t>
            </a:r>
            <a:r>
              <a:rPr lang="en-US" sz="2540" b="1" spc="-1">
                <a:solidFill>
                  <a:srgbClr val="000000"/>
                </a:solidFill>
                <a:uFill>
                  <a:solidFill>
                    <a:srgbClr val="FFFFFF"/>
                  </a:solidFill>
                </a:uFill>
                <a:latin typeface="Arial"/>
              </a:rPr>
              <a:t>no</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file metadata</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7525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2379" y="2600324"/>
            <a:ext cx="4654634" cy="1371600"/>
          </a:xfrm>
        </p:spPr>
        <p:txBody>
          <a:bodyPr/>
          <a:lstStyle/>
          <a:p>
            <a:r>
              <a:rPr lang="en-US" dirty="0" smtClean="0"/>
              <a:t>GitHub Extras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uk-UA" smtClean="0"/>
              <a:pPr/>
              <a:t>42</a:t>
            </a:fld>
            <a:endParaRPr lang="uk-UA"/>
          </a:p>
        </p:txBody>
      </p:sp>
    </p:spTree>
    <p:extLst>
      <p:ext uri="{BB962C8B-B14F-4D97-AF65-F5344CB8AC3E}">
        <p14:creationId xmlns:p14="http://schemas.microsoft.com/office/powerpoint/2010/main" val="133617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Extras</a:t>
            </a:r>
            <a:endParaRPr lang="en-US" dirty="0"/>
          </a:p>
        </p:txBody>
      </p:sp>
      <p:sp>
        <p:nvSpPr>
          <p:cNvPr id="3" name="Content Placeholder 2"/>
          <p:cNvSpPr>
            <a:spLocks noGrp="1"/>
          </p:cNvSpPr>
          <p:nvPr>
            <p:ph idx="1"/>
          </p:nvPr>
        </p:nvSpPr>
        <p:spPr/>
        <p:txBody>
          <a:bodyPr/>
          <a:lstStyle/>
          <a:p>
            <a:r>
              <a:rPr lang="en-US" dirty="0" smtClean="0"/>
              <a:t>The Commit Strip</a:t>
            </a:r>
          </a:p>
          <a:p>
            <a:r>
              <a:rPr lang="en-US" dirty="0" smtClean="0"/>
              <a:t>Gist</a:t>
            </a:r>
          </a:p>
          <a:p>
            <a:r>
              <a:rPr lang="en-US" dirty="0" smtClean="0"/>
              <a:t>Issues</a:t>
            </a:r>
          </a:p>
          <a:p>
            <a:r>
              <a:rPr lang="en-US" dirty="0" smtClean="0"/>
              <a:t>GitHub Pages</a:t>
            </a:r>
          </a:p>
          <a:p>
            <a:r>
              <a:rPr lang="en-US" dirty="0"/>
              <a:t>https://</a:t>
            </a:r>
            <a:r>
              <a:rPr lang="en-US" dirty="0" err="1"/>
              <a:t>education.github.com</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uk-UA" smtClean="0"/>
              <a:t>43</a:t>
            </a:fld>
            <a:endParaRPr lang="uk-UA"/>
          </a:p>
        </p:txBody>
      </p:sp>
    </p:spTree>
    <p:extLst>
      <p:ext uri="{BB962C8B-B14F-4D97-AF65-F5344CB8AC3E}">
        <p14:creationId xmlns:p14="http://schemas.microsoft.com/office/powerpoint/2010/main" val="1534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 Strip</a:t>
            </a:r>
            <a:endParaRPr lang="en-US" dirty="0"/>
          </a:p>
        </p:txBody>
      </p:sp>
      <p:pic>
        <p:nvPicPr>
          <p:cNvPr id="5" name="Content Placeholder 4"/>
          <p:cNvPicPr>
            <a:picLocks noGrp="1" noChangeAspect="1"/>
          </p:cNvPicPr>
          <p:nvPr>
            <p:ph idx="1"/>
          </p:nvPr>
        </p:nvPicPr>
        <p:blipFill>
          <a:blip r:embed="rId2"/>
          <a:stretch>
            <a:fillRect/>
          </a:stretch>
        </p:blipFill>
        <p:spPr>
          <a:xfrm>
            <a:off x="1274762" y="3286961"/>
            <a:ext cx="9639300" cy="2578100"/>
          </a:xfrm>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uk-UA" smtClean="0"/>
              <a:t>44</a:t>
            </a:fld>
            <a:endParaRPr lang="uk-UA"/>
          </a:p>
        </p:txBody>
      </p:sp>
      <p:sp>
        <p:nvSpPr>
          <p:cNvPr id="6" name="Content Placeholder 2"/>
          <p:cNvSpPr txBox="1">
            <a:spLocks/>
          </p:cNvSpPr>
          <p:nvPr/>
        </p:nvSpPr>
        <p:spPr>
          <a:xfrm>
            <a:off x="531151" y="1524001"/>
            <a:ext cx="11126522"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Shows your public commits</a:t>
            </a:r>
          </a:p>
          <a:p>
            <a:r>
              <a:rPr lang="en-US" dirty="0" smtClean="0"/>
              <a:t>A visual gauge of how active you are in open source</a:t>
            </a:r>
          </a:p>
          <a:p>
            <a:r>
              <a:rPr lang="en-US" dirty="0" smtClean="0"/>
              <a:t>Increases in value as GitHub itself becomes more pervasive</a:t>
            </a:r>
          </a:p>
          <a:p>
            <a:endParaRPr lang="en-US" dirty="0" smtClean="0"/>
          </a:p>
        </p:txBody>
      </p:sp>
    </p:spTree>
    <p:extLst>
      <p:ext uri="{BB962C8B-B14F-4D97-AF65-F5344CB8AC3E}">
        <p14:creationId xmlns:p14="http://schemas.microsoft.com/office/powerpoint/2010/main" val="5410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Gist</a:t>
            </a:r>
            <a:endParaRPr lang="en-US" dirty="0"/>
          </a:p>
        </p:txBody>
      </p:sp>
      <p:sp>
        <p:nvSpPr>
          <p:cNvPr id="3" name="Content Placeholder 2"/>
          <p:cNvSpPr>
            <a:spLocks noGrp="1"/>
          </p:cNvSpPr>
          <p:nvPr>
            <p:ph idx="1"/>
          </p:nvPr>
        </p:nvSpPr>
        <p:spPr/>
        <p:txBody>
          <a:bodyPr/>
          <a:lstStyle/>
          <a:p>
            <a:r>
              <a:rPr lang="en-US" dirty="0" smtClean="0"/>
              <a:t>For quick sharing of code</a:t>
            </a:r>
          </a:p>
          <a:p>
            <a:r>
              <a:rPr lang="en-US" dirty="0" smtClean="0"/>
              <a:t>Permanent link</a:t>
            </a:r>
          </a:p>
          <a:p>
            <a:r>
              <a:rPr lang="en-US" dirty="0" smtClean="0"/>
              <a:t>Line numbers</a:t>
            </a:r>
          </a:p>
          <a:p>
            <a:r>
              <a:rPr lang="en-US" dirty="0" smtClean="0"/>
              <a:t>Comments</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45</a:t>
            </a:fld>
            <a:endParaRPr lang="uk-UA"/>
          </a:p>
        </p:txBody>
      </p:sp>
      <p:pic>
        <p:nvPicPr>
          <p:cNvPr id="5" name="Picture 4"/>
          <p:cNvPicPr>
            <a:picLocks noChangeAspect="1"/>
          </p:cNvPicPr>
          <p:nvPr/>
        </p:nvPicPr>
        <p:blipFill>
          <a:blip r:embed="rId2"/>
          <a:stretch>
            <a:fillRect/>
          </a:stretch>
        </p:blipFill>
        <p:spPr>
          <a:xfrm>
            <a:off x="3086516" y="4161590"/>
            <a:ext cx="5359651" cy="1488792"/>
          </a:xfrm>
          <a:prstGeom prst="rect">
            <a:avLst/>
          </a:prstGeom>
        </p:spPr>
      </p:pic>
    </p:spTree>
    <p:extLst>
      <p:ext uri="{BB962C8B-B14F-4D97-AF65-F5344CB8AC3E}">
        <p14:creationId xmlns:p14="http://schemas.microsoft.com/office/powerpoint/2010/main" val="81356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lstStyle/>
          <a:p>
            <a:r>
              <a:rPr lang="en-US" dirty="0" smtClean="0"/>
              <a:t>SUPER IMPORTANT professionally</a:t>
            </a:r>
          </a:p>
          <a:p>
            <a:r>
              <a:rPr lang="en-US" dirty="0" smtClean="0"/>
              <a:t>How you get work assigned to you</a:t>
            </a:r>
          </a:p>
          <a:p>
            <a:r>
              <a:rPr lang="en-US" dirty="0" smtClean="0"/>
              <a:t>How your productivity may be measured by your employer</a:t>
            </a:r>
          </a:p>
          <a:p>
            <a:r>
              <a:rPr lang="en-US" dirty="0" smtClean="0"/>
              <a:t>Has features for planning your time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46</a:t>
            </a:fld>
            <a:endParaRPr lang="uk-UA"/>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618" y="2903269"/>
            <a:ext cx="5151320" cy="3346655"/>
          </a:xfrm>
          <a:prstGeom prst="rect">
            <a:avLst/>
          </a:prstGeom>
        </p:spPr>
      </p:pic>
    </p:spTree>
    <p:extLst>
      <p:ext uri="{BB962C8B-B14F-4D97-AF65-F5344CB8AC3E}">
        <p14:creationId xmlns:p14="http://schemas.microsoft.com/office/powerpoint/2010/main" val="186772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Pages</a:t>
            </a:r>
            <a:endParaRPr lang="en-US" dirty="0"/>
          </a:p>
        </p:txBody>
      </p:sp>
      <p:sp>
        <p:nvSpPr>
          <p:cNvPr id="3" name="Content Placeholder 2"/>
          <p:cNvSpPr>
            <a:spLocks noGrp="1"/>
          </p:cNvSpPr>
          <p:nvPr>
            <p:ph idx="1"/>
          </p:nvPr>
        </p:nvSpPr>
        <p:spPr/>
        <p:txBody>
          <a:bodyPr/>
          <a:lstStyle/>
          <a:p>
            <a:r>
              <a:rPr lang="en-US" dirty="0" smtClean="0"/>
              <a:t>Free web hosting (DNS not included)</a:t>
            </a:r>
          </a:p>
          <a:p>
            <a:pPr lvl="1"/>
            <a:r>
              <a:rPr lang="en-US" dirty="0" smtClean="0">
                <a:hlinkClick r:id="rId2"/>
              </a:rPr>
              <a:t>http://ridingthecrest.com</a:t>
            </a:r>
            <a:r>
              <a:rPr lang="en-US" dirty="0" smtClean="0"/>
              <a:t>/</a:t>
            </a:r>
          </a:p>
          <a:p>
            <a:pPr lvl="1"/>
            <a:r>
              <a:rPr lang="en-US" dirty="0" smtClean="0">
                <a:hlinkClick r:id="rId3"/>
              </a:rPr>
              <a:t>http://battleofthesomme.info/</a:t>
            </a:r>
            <a:endParaRPr lang="en-US" dirty="0" smtClean="0"/>
          </a:p>
          <a:p>
            <a:r>
              <a:rPr lang="en-US" dirty="0">
                <a:hlinkClick r:id="rId4"/>
              </a:rPr>
              <a:t>https://guides.github.com/features/pages</a:t>
            </a:r>
            <a:r>
              <a:rPr lang="en-US" dirty="0" smtClean="0">
                <a:hlinkClick r:id="rId4"/>
              </a:rPr>
              <a:t>/</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47</a:t>
            </a:fld>
            <a:endParaRPr lang="uk-UA"/>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8377" y="3081937"/>
            <a:ext cx="4718635" cy="3167988"/>
          </a:xfrm>
          <a:prstGeom prst="rect">
            <a:avLst/>
          </a:prstGeom>
        </p:spPr>
      </p:pic>
    </p:spTree>
    <p:extLst>
      <p:ext uri="{BB962C8B-B14F-4D97-AF65-F5344CB8AC3E}">
        <p14:creationId xmlns:p14="http://schemas.microsoft.com/office/powerpoint/2010/main" val="3550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Student Pack</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education.github.com/pack</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48</a:t>
            </a:fld>
            <a:endParaRPr lang="uk-UA"/>
          </a:p>
        </p:txBody>
      </p:sp>
      <p:pic>
        <p:nvPicPr>
          <p:cNvPr id="8194" name="Picture 2" descr="dp backpac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979" y="1993635"/>
            <a:ext cx="3633537" cy="41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9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49</a:t>
            </a:fld>
            <a:endParaRPr lang="en-US" dirty="0"/>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and K-12 Education</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dirty="0"/>
          </a:p>
        </p:txBody>
      </p:sp>
    </p:spTree>
    <p:extLst>
      <p:ext uri="{BB962C8B-B14F-4D97-AF65-F5344CB8AC3E}">
        <p14:creationId xmlns:p14="http://schemas.microsoft.com/office/powerpoint/2010/main" val="28263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50</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Oracle Academy advances computer science education globally to drive knowledge, innovation, skills development, and diversity in technology fields.</a:t>
            </a:r>
            <a:endParaRPr lang="en-US" dirty="0" smtClean="0">
              <a:hlinkClick r:id="rId3"/>
            </a:endParaRPr>
          </a:p>
          <a:p>
            <a:r>
              <a:rPr lang="en-US" dirty="0" smtClean="0"/>
              <a:t>Delivers </a:t>
            </a:r>
            <a:r>
              <a:rPr lang="en-US" dirty="0"/>
              <a:t>a complete portfolio of computer science learning resources to educational institutions. </a:t>
            </a:r>
            <a:endParaRPr lang="en-US" dirty="0" smtClean="0"/>
          </a:p>
          <a:p>
            <a:r>
              <a:rPr lang="en-US" dirty="0"/>
              <a:t>https://</a:t>
            </a:r>
            <a:r>
              <a:rPr lang="en-US" dirty="0" err="1"/>
              <a:t>academy.oracle.com</a:t>
            </a:r>
            <a:r>
              <a:rPr lang="en-US" dirty="0"/>
              <a:t>/</a:t>
            </a:r>
            <a:r>
              <a:rPr lang="en-US" dirty="0" err="1"/>
              <a:t>en</a:t>
            </a:r>
            <a:r>
              <a:rPr lang="en-US" dirty="0" smtClean="0"/>
              <a:t>/</a:t>
            </a:r>
            <a:br>
              <a:rPr lang="en-US" dirty="0" smtClean="0"/>
            </a:br>
            <a:r>
              <a:rPr lang="en-US" dirty="0" smtClean="0"/>
              <a:t>about-</a:t>
            </a:r>
            <a:r>
              <a:rPr lang="en-US" dirty="0" err="1" smtClean="0"/>
              <a:t>mission.html</a:t>
            </a:r>
            <a:endParaRPr lang="en-US" dirty="0" smtClean="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6411913" y="2082800"/>
            <a:ext cx="5080000" cy="3302000"/>
          </a:xfrm>
        </p:spPr>
      </p:pic>
      <p:sp>
        <p:nvSpPr>
          <p:cNvPr id="4" name="Slide Number Placeholder 3"/>
          <p:cNvSpPr>
            <a:spLocks noGrp="1"/>
          </p:cNvSpPr>
          <p:nvPr>
            <p:ph type="sldNum" sz="quarter" idx="12"/>
          </p:nvPr>
        </p:nvSpPr>
        <p:spPr/>
        <p:txBody>
          <a:bodyPr/>
          <a:lstStyle/>
          <a:p>
            <a:fld id="{C51EAA63-D034-42AE-91FA-B13B9518C7BE}" type="slidenum">
              <a:rPr lang="uk-UA" smtClean="0"/>
              <a:t>6</a:t>
            </a:fld>
            <a:endParaRPr lang="uk-UA"/>
          </a:p>
        </p:txBody>
      </p:sp>
      <p:sp>
        <p:nvSpPr>
          <p:cNvPr id="2" name="Title 1"/>
          <p:cNvSpPr>
            <a:spLocks noGrp="1"/>
          </p:cNvSpPr>
          <p:nvPr>
            <p:ph type="title"/>
          </p:nvPr>
        </p:nvSpPr>
        <p:spPr/>
        <p:txBody>
          <a:bodyPr/>
          <a:lstStyle/>
          <a:p>
            <a:r>
              <a:rPr lang="en-US" dirty="0" smtClean="0"/>
              <a:t>Oracle Academy</a:t>
            </a:r>
            <a:endParaRPr lang="en-US" dirty="0"/>
          </a:p>
        </p:txBody>
      </p:sp>
    </p:spTree>
    <p:extLst>
      <p:ext uri="{BB962C8B-B14F-4D97-AF65-F5344CB8AC3E}">
        <p14:creationId xmlns:p14="http://schemas.microsoft.com/office/powerpoint/2010/main" val="9766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cstate="screen">
            <a:extLst>
              <a:ext uri="{28A0092B-C50C-407E-A947-70E740481C1C}">
                <a14:useLocalDpi xmlns:a14="http://schemas.microsoft.com/office/drawing/2010/main"/>
              </a:ext>
            </a:extLst>
          </a:blip>
          <a:srcRect l="15492" r="15492"/>
          <a:stretch>
            <a:fillRect/>
          </a:stretch>
        </p:blipFill>
        <p:spPr/>
      </p:pic>
      <p:sp>
        <p:nvSpPr>
          <p:cNvPr id="3" name="Text Placeholder 2"/>
          <p:cNvSpPr>
            <a:spLocks noGrp="1"/>
          </p:cNvSpPr>
          <p:nvPr>
            <p:ph type="body" sz="half" idx="2"/>
          </p:nvPr>
        </p:nvSpPr>
        <p:spPr/>
        <p:txBody>
          <a:bodyPr/>
          <a:lstStyle/>
          <a:p>
            <a:r>
              <a:rPr lang="en-US" sz="2800" dirty="0">
                <a:hlinkClick r:id="rId4"/>
              </a:rPr>
              <a:t>http://</a:t>
            </a:r>
            <a:r>
              <a:rPr lang="en-US" sz="2800" dirty="0" smtClean="0">
                <a:hlinkClick r:id="rId4"/>
              </a:rPr>
              <a:t>bit.ly/oracle_sxswedu</a:t>
            </a:r>
            <a:endParaRPr lang="en-US" sz="2800" dirty="0" smtClean="0"/>
          </a:p>
          <a:p>
            <a:r>
              <a:rPr lang="en-US" sz="2800" dirty="0" smtClean="0"/>
              <a:t>Three Myths about Computer Science Education</a:t>
            </a:r>
          </a:p>
          <a:p>
            <a:pPr marL="457200" indent="-457200">
              <a:buFont typeface="Arial" charset="0"/>
              <a:buChar char="•"/>
            </a:pPr>
            <a:r>
              <a:rPr lang="en-US" sz="2800" dirty="0" smtClean="0"/>
              <a:t>CS is just for rich kids on white collar job paths</a:t>
            </a:r>
          </a:p>
          <a:p>
            <a:pPr marL="457200" indent="-457200">
              <a:buFont typeface="Arial" charset="0"/>
              <a:buChar char="•"/>
            </a:pPr>
            <a:r>
              <a:rPr lang="en-US" sz="2800" dirty="0" smtClean="0"/>
              <a:t>Technology is everywhere, so CS education is available to everyone already</a:t>
            </a:r>
          </a:p>
          <a:p>
            <a:pPr marL="457200" indent="-457200">
              <a:buFont typeface="Arial" charset="0"/>
              <a:buChar char="•"/>
            </a:pPr>
            <a:r>
              <a:rPr lang="en-US" sz="2800" dirty="0" smtClean="0"/>
              <a:t>You need to be a CS expert to teach it effectively</a:t>
            </a:r>
          </a:p>
          <a:p>
            <a:endParaRPr lang="en-US" sz="2800" dirty="0"/>
          </a:p>
        </p:txBody>
      </p:sp>
      <p:sp>
        <p:nvSpPr>
          <p:cNvPr id="4" name="Slide Number Placeholder 3"/>
          <p:cNvSpPr>
            <a:spLocks noGrp="1"/>
          </p:cNvSpPr>
          <p:nvPr>
            <p:ph type="sldNum" sz="quarter" idx="12"/>
          </p:nvPr>
        </p:nvSpPr>
        <p:spPr/>
        <p:txBody>
          <a:bodyPr/>
          <a:lstStyle/>
          <a:p>
            <a:fld id="{C51EAA63-D034-42AE-91FA-B13B9518C7BE}" type="slidenum">
              <a:rPr lang="uk-UA" smtClean="0"/>
              <a:t>7</a:t>
            </a:fld>
            <a:endParaRPr lang="uk-UA"/>
          </a:p>
        </p:txBody>
      </p:sp>
      <p:sp>
        <p:nvSpPr>
          <p:cNvPr id="5" name="Title 4"/>
          <p:cNvSpPr>
            <a:spLocks noGrp="1"/>
          </p:cNvSpPr>
          <p:nvPr>
            <p:ph type="title"/>
          </p:nvPr>
        </p:nvSpPr>
        <p:spPr/>
        <p:txBody>
          <a:bodyPr/>
          <a:lstStyle/>
          <a:p>
            <a:r>
              <a:rPr lang="en-US" b="1" dirty="0"/>
              <a:t>Alison </a:t>
            </a:r>
            <a:r>
              <a:rPr lang="en-US" b="1" dirty="0" err="1"/>
              <a:t>Derbenwick</a:t>
            </a:r>
            <a:r>
              <a:rPr lang="en-US" b="1" dirty="0"/>
              <a:t> Miller</a:t>
            </a:r>
            <a:br>
              <a:rPr lang="en-US" b="1" dirty="0"/>
            </a:br>
            <a:r>
              <a:rPr lang="en-US" b="1" dirty="0" smtClean="0"/>
              <a:t>VP of Oracle Academy</a:t>
            </a:r>
            <a:endParaRPr lang="en-US" dirty="0"/>
          </a:p>
        </p:txBody>
      </p:sp>
      <p:sp>
        <p:nvSpPr>
          <p:cNvPr id="6" name="AutoShape 2" descr="https://people.us.oracle.com/pls/oracle/apex_util.get_blob_file?a=8000&amp;s=14029063560005&amp;p=110&amp;d=5251527430788554321&amp;i=5251526820909554319&amp;p_pk1=44691178741418248623050453738404485216&amp;p_pk2=&amp;p_ck=fZ02bP2kbgIZx_KZnUxCfqnj98vT6W_WyYPe0yXg8LehlhD1l48ZP2XdXkKGcf3e3Inqyem3Fl8pYhdF68W1q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36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8</a:t>
            </a:fld>
            <a:endParaRPr lang="en-US" dirty="0"/>
          </a:p>
        </p:txBody>
      </p:sp>
    </p:spTree>
    <p:extLst>
      <p:ext uri="{BB962C8B-B14F-4D97-AF65-F5344CB8AC3E}">
        <p14:creationId xmlns:p14="http://schemas.microsoft.com/office/powerpoint/2010/main" val="6777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31813" y="1930643"/>
            <a:ext cx="5410200" cy="3606314"/>
          </a:xfrm>
        </p:spPr>
      </p:pic>
      <p:sp>
        <p:nvSpPr>
          <p:cNvPr id="3" name="Content Placeholder 2"/>
          <p:cNvSpPr>
            <a:spLocks noGrp="1"/>
          </p:cNvSpPr>
          <p:nvPr>
            <p:ph sz="half" idx="2"/>
          </p:nvPr>
        </p:nvSpPr>
        <p:spPr/>
        <p:txBody>
          <a:bodyPr/>
          <a:lstStyle/>
          <a:p>
            <a:r>
              <a:rPr lang="en-US" dirty="0" smtClean="0"/>
              <a:t>Safari</a:t>
            </a:r>
          </a:p>
          <a:p>
            <a:pPr lvl="1"/>
            <a:r>
              <a:rPr lang="en-US" dirty="0" smtClean="0"/>
              <a:t>View GitHub for this presentation</a:t>
            </a:r>
          </a:p>
          <a:p>
            <a:pPr lvl="1"/>
            <a:r>
              <a:rPr lang="en-US" dirty="0" smtClean="0"/>
              <a:t>Fork Repository</a:t>
            </a:r>
          </a:p>
          <a:p>
            <a:pPr lvl="1"/>
            <a:r>
              <a:rPr lang="en-US" dirty="0" smtClean="0"/>
              <a:t>Make change and send Pull Request</a:t>
            </a:r>
          </a:p>
          <a:p>
            <a:r>
              <a:rPr lang="en-US" dirty="0" smtClean="0"/>
              <a:t>Firefox</a:t>
            </a:r>
          </a:p>
          <a:p>
            <a:pPr lvl="1"/>
            <a:r>
              <a:rPr lang="en-US" dirty="0" smtClean="0"/>
              <a:t>Accept Pull Request</a:t>
            </a:r>
          </a:p>
          <a:p>
            <a:pPr lvl="1"/>
            <a:r>
              <a:rPr lang="en-US" dirty="0" smtClean="0"/>
              <a:t>View new </a:t>
            </a:r>
            <a:r>
              <a:rPr lang="en-US" dirty="0" err="1" smtClean="0"/>
              <a:t>README.md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9</a:t>
            </a:fld>
            <a:endParaRPr lang="uk-UA"/>
          </a:p>
        </p:txBody>
      </p:sp>
      <p:sp>
        <p:nvSpPr>
          <p:cNvPr id="5" name="Title 4"/>
          <p:cNvSpPr>
            <a:spLocks noGrp="1"/>
          </p:cNvSpPr>
          <p:nvPr>
            <p:ph type="title"/>
          </p:nvPr>
        </p:nvSpPr>
        <p:spPr/>
        <p:txBody>
          <a:bodyPr/>
          <a:lstStyle/>
          <a:p>
            <a:r>
              <a:rPr lang="en-US" dirty="0" smtClean="0"/>
              <a:t>Quick Demo: GitHub and </a:t>
            </a:r>
            <a:r>
              <a:rPr lang="en-US" dirty="0" err="1" smtClean="0"/>
              <a:t>README.md</a:t>
            </a:r>
            <a:endParaRPr lang="en-US" dirty="0"/>
          </a:p>
        </p:txBody>
      </p:sp>
    </p:spTree>
    <p:extLst>
      <p:ext uri="{BB962C8B-B14F-4D97-AF65-F5344CB8AC3E}">
        <p14:creationId xmlns:p14="http://schemas.microsoft.com/office/powerpoint/2010/main" val="1404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277</TotalTime>
  <Words>2954</Words>
  <Application>Microsoft Macintosh PowerPoint</Application>
  <PresentationFormat>Custom</PresentationFormat>
  <Paragraphs>394</Paragraphs>
  <Slides>51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SimSun</vt:lpstr>
      <vt:lpstr>Symbol</vt:lpstr>
      <vt:lpstr>Oracle_Master_16x9_2017</vt:lpstr>
      <vt:lpstr>Seminole County Teach-In 2017</vt:lpstr>
      <vt:lpstr>PowerPoint Presentation</vt:lpstr>
      <vt:lpstr>Speaker Qualifications</vt:lpstr>
      <vt:lpstr>My Plan For Your Time Investment</vt:lpstr>
      <vt:lpstr>Oracle and K-12 Education</vt:lpstr>
      <vt:lpstr>Oracle Academy</vt:lpstr>
      <vt:lpstr>Alison Derbenwick Miller VP of Oracle Academy</vt:lpstr>
      <vt:lpstr>GitHub</vt:lpstr>
      <vt:lpstr>Quick Demo: GitHub and README.md</vt:lpstr>
      <vt:lpstr>PowerPoint Presentation</vt:lpstr>
      <vt:lpstr>Introducing GitHub</vt:lpstr>
      <vt:lpstr>PowerPoint Presentation</vt:lpstr>
      <vt:lpstr>PowerPoint Presentation</vt:lpstr>
      <vt:lpstr>First Came Free Software</vt:lpstr>
      <vt:lpstr>Then Came Open Source Software</vt:lpstr>
      <vt:lpstr>What is the Difference?</vt:lpstr>
      <vt:lpstr>Life Before Open Source</vt:lpstr>
      <vt:lpstr>Life After Open Source</vt:lpstr>
      <vt:lpstr>Back To GitHub</vt:lpstr>
      <vt:lpstr>PowerPoint Presentation</vt:lpstr>
      <vt:lpstr>GitHub</vt:lpstr>
      <vt:lpstr>Git</vt:lpstr>
      <vt:lpstr>GitHub is packaging around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Extras</vt:lpstr>
      <vt:lpstr>GitHub Extras</vt:lpstr>
      <vt:lpstr>Commit Strip</vt:lpstr>
      <vt:lpstr>Gist</vt:lpstr>
      <vt:lpstr>Issues</vt:lpstr>
      <vt:lpstr>GitHub Pages</vt:lpstr>
      <vt:lpstr>GitHub Student Pack</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Ed Burns</dc:creator>
  <cp:keywords/>
  <dc:description/>
  <cp:lastModifiedBy>Ed Burns</cp:lastModifiedBy>
  <cp:revision>49</cp:revision>
  <cp:lastPrinted>2014-07-16T02:22:57Z</cp:lastPrinted>
  <dcterms:created xsi:type="dcterms:W3CDTF">2017-11-11T23:52:54Z</dcterms:created>
  <dcterms:modified xsi:type="dcterms:W3CDTF">2017-11-14T01:37:40Z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